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8" r:id="rId3"/>
    <p:sldId id="263" r:id="rId4"/>
    <p:sldId id="268" r:id="rId5"/>
    <p:sldId id="266" r:id="rId6"/>
    <p:sldId id="267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81" r:id="rId18"/>
    <p:sldId id="280" r:id="rId19"/>
    <p:sldId id="256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11116-F6E2-4506-8842-AE47F33BF90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9014-22A7-45E2-83B3-BA30ACFF9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9014-22A7-45E2-83B3-BA30ACFF99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9014-22A7-45E2-83B3-BA30ACFF99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8A7D-AEE7-41A8-BD55-91C81A131679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E8C2-5A29-4152-8CA7-FDE6A3816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6;&#1072;&#1073;&#1086;&#1095;&#1080;&#1081;%20&#1089;&#1090;&#1086;&#1083;\&#1057;&#1072;&#1084;&#1086;&#1094;&#1074;&#1077;&#1090;&#1099;%20&#1059;&#1088;&#1072;&#1083;&#1072;\&#1060;&#1080;&#1083;&#1100;&#1084;%20&#1041;&#1088;&#1080;&#1083;&#1083;&#1080;&#1072;&#1085;&#1090;&#1099;%202.wmv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life.forum24.ru/?32-nihgap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3" Type="http://schemas.openxmlformats.org/officeDocument/2006/relationships/image" Target="../media/image65.jpeg"/><Relationship Id="rId21" Type="http://schemas.openxmlformats.org/officeDocument/2006/relationships/image" Target="../media/image83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jpeg"/><Relationship Id="rId25" Type="http://schemas.openxmlformats.org/officeDocument/2006/relationships/image" Target="../media/image87.jpeg"/><Relationship Id="rId2" Type="http://schemas.openxmlformats.org/officeDocument/2006/relationships/image" Target="../media/image64.jpeg"/><Relationship Id="rId16" Type="http://schemas.openxmlformats.org/officeDocument/2006/relationships/image" Target="../media/image78.jpeg"/><Relationship Id="rId20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24" Type="http://schemas.openxmlformats.org/officeDocument/2006/relationships/image" Target="../media/image86.jpeg"/><Relationship Id="rId5" Type="http://schemas.openxmlformats.org/officeDocument/2006/relationships/image" Target="../media/image67.jpeg"/><Relationship Id="rId15" Type="http://schemas.openxmlformats.org/officeDocument/2006/relationships/image" Target="../media/image77.gif"/><Relationship Id="rId23" Type="http://schemas.openxmlformats.org/officeDocument/2006/relationships/image" Target="../media/image85.jpeg"/><Relationship Id="rId10" Type="http://schemas.openxmlformats.org/officeDocument/2006/relationships/image" Target="../media/image72.jpeg"/><Relationship Id="rId19" Type="http://schemas.openxmlformats.org/officeDocument/2006/relationships/image" Target="../media/image81.jpeg"/><Relationship Id="rId4" Type="http://schemas.openxmlformats.org/officeDocument/2006/relationships/image" Target="../media/image66.jpeg"/><Relationship Id="rId9" Type="http://schemas.openxmlformats.org/officeDocument/2006/relationships/image" Target="../media/image71.png"/><Relationship Id="rId14" Type="http://schemas.openxmlformats.org/officeDocument/2006/relationships/image" Target="../media/image76.jpeg"/><Relationship Id="rId22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hyperlink" Target="http://nezhn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12" Type="http://schemas.openxmlformats.org/officeDocument/2006/relationships/image" Target="../media/image112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Relationship Id="rId14" Type="http://schemas.openxmlformats.org/officeDocument/2006/relationships/image" Target="../media/image1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gif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Самоцветы Урала\overlay-3253406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Рабочий стол\Самоцветы Урала\head-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52758" cy="3248050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5786478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Уральские </a:t>
            </a:r>
          </a:p>
          <a:p>
            <a:pPr algn="ctr"/>
            <a:r>
              <a:rPr lang="ru-RU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самоцветы</a:t>
            </a:r>
          </a:p>
          <a:p>
            <a:pPr algn="ctr"/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user\Рабочий стол\j_ang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41985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ea typeface="Times New Roman" pitchFamily="18" charset="0"/>
              </a:rPr>
              <a:t>Современные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ea typeface="Times New Roman" pitchFamily="18" charset="0"/>
              </a:rPr>
              <a:t> изделия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ea typeface="Times New Roman" pitchFamily="18" charset="0"/>
              </a:rPr>
              <a:t>с рубинами</a:t>
            </a:r>
            <a:endParaRPr kumimoji="0" lang="ru-RU" sz="3600" b="1" i="0" u="none" strike="noStrike" cap="all" normalizeH="0" baseline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32776" name="Picture 8" descr="C:\Documents and Settings\user\Рабочий стол\rub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076700" cy="3571875"/>
          </a:xfrm>
          <a:prstGeom prst="rect">
            <a:avLst/>
          </a:prstGeom>
          <a:noFill/>
        </p:spPr>
      </p:pic>
      <p:pic>
        <p:nvPicPr>
          <p:cNvPr id="32774" name="Picture 6" descr="C:\Documents and Settings\user\Рабочий стол\Безымянный798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3810000" cy="3786214"/>
          </a:xfrm>
          <a:prstGeom prst="rect">
            <a:avLst/>
          </a:prstGeom>
          <a:noFill/>
        </p:spPr>
      </p:pic>
      <p:pic>
        <p:nvPicPr>
          <p:cNvPr id="32773" name="Picture 5" descr="C:\Documents and Settings\user\Рабочий стол\rubi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714488"/>
            <a:ext cx="3810000" cy="3810000"/>
          </a:xfrm>
          <a:prstGeom prst="rect">
            <a:avLst/>
          </a:prstGeom>
          <a:noFill/>
        </p:spPr>
      </p:pic>
      <p:pic>
        <p:nvPicPr>
          <p:cNvPr id="32772" name="Picture 4" descr="C:\Documents and Settings\user\Рабочий стол\rubin3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2042" y="1714488"/>
            <a:ext cx="3911924" cy="3844998"/>
          </a:xfrm>
          <a:prstGeom prst="rect">
            <a:avLst/>
          </a:prstGeom>
          <a:noFill/>
        </p:spPr>
      </p:pic>
      <p:pic>
        <p:nvPicPr>
          <p:cNvPr id="32777" name="Picture 9" descr="C:\Documents and Settings\user\Рабочий стол\92712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714488"/>
            <a:ext cx="3810000" cy="3810000"/>
          </a:xfrm>
          <a:prstGeom prst="rect">
            <a:avLst/>
          </a:prstGeom>
          <a:noFill/>
        </p:spPr>
      </p:pic>
      <p:pic>
        <p:nvPicPr>
          <p:cNvPr id="32779" name="Picture 11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785926"/>
            <a:ext cx="3810000" cy="3709992"/>
          </a:xfrm>
          <a:prstGeom prst="rect">
            <a:avLst/>
          </a:prstGeom>
          <a:noFill/>
        </p:spPr>
      </p:pic>
      <p:pic>
        <p:nvPicPr>
          <p:cNvPr id="32780" name="Picture 12" descr="C:\Documents and Settings\user\Рабочий стол\1225183241_1510003i_2-56_16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1714488"/>
            <a:ext cx="3881438" cy="3810000"/>
          </a:xfrm>
          <a:prstGeom prst="rect">
            <a:avLst/>
          </a:prstGeom>
          <a:noFill/>
        </p:spPr>
      </p:pic>
      <p:pic>
        <p:nvPicPr>
          <p:cNvPr id="32781" name="Picture 13" descr="C:\Documents and Settings\user\Рабочий стол\ruby_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1714488"/>
            <a:ext cx="4214842" cy="3857652"/>
          </a:xfrm>
          <a:prstGeom prst="rect">
            <a:avLst/>
          </a:prstGeom>
          <a:noFill/>
        </p:spPr>
      </p:pic>
      <p:pic>
        <p:nvPicPr>
          <p:cNvPr id="32782" name="Picture 14" descr="C:\Documents and Settings\user\Рабочий стол\786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1714489"/>
            <a:ext cx="4214842" cy="3857652"/>
          </a:xfrm>
          <a:prstGeom prst="rect">
            <a:avLst/>
          </a:prstGeom>
          <a:noFill/>
        </p:spPr>
      </p:pic>
      <p:pic>
        <p:nvPicPr>
          <p:cNvPr id="32783" name="Picture 15" descr="C:\Documents and Settings\user\Рабочий стол\kurub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1714488"/>
            <a:ext cx="4214821" cy="3857652"/>
          </a:xfrm>
          <a:prstGeom prst="rect">
            <a:avLst/>
          </a:prstGeom>
          <a:noFill/>
        </p:spPr>
      </p:pic>
      <p:pic>
        <p:nvPicPr>
          <p:cNvPr id="32784" name="Picture 16" descr="C:\Documents and Settings\user\Рабочий стол\0455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1714489"/>
            <a:ext cx="4233869" cy="4000528"/>
          </a:xfrm>
          <a:prstGeom prst="rect">
            <a:avLst/>
          </a:prstGeom>
          <a:noFill/>
        </p:spPr>
      </p:pic>
      <p:pic>
        <p:nvPicPr>
          <p:cNvPr id="32785" name="Picture 17" descr="C:\Documents and Settings\user\Рабочий стол\f_4b45f800f0d0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1714488"/>
            <a:ext cx="4214842" cy="4214842"/>
          </a:xfrm>
          <a:prstGeom prst="rect">
            <a:avLst/>
          </a:prstGeom>
          <a:noFill/>
        </p:spPr>
      </p:pic>
      <p:pic>
        <p:nvPicPr>
          <p:cNvPr id="32786" name="Picture 18" descr="C:\Documents and Settings\user\Рабочий стол\1235727614_1235641754_allday.ru_4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ФОНЫ\8c2153b35e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1049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Рабочий стол\ФОНЫ\e857dd7716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685800"/>
          </a:xfrm>
          <a:prstGeom prst="rect">
            <a:avLst/>
          </a:prstGeom>
          <a:noFill/>
        </p:spPr>
      </p:pic>
      <p:pic>
        <p:nvPicPr>
          <p:cNvPr id="21508" name="Picture 4" descr="C:\Documents and Settings\user\Рабочий стол\ФОНЫ\e857dd7716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0"/>
            <a:ext cx="1447800" cy="685800"/>
          </a:xfrm>
          <a:prstGeom prst="rect">
            <a:avLst/>
          </a:prstGeom>
          <a:noFill/>
        </p:spPr>
      </p:pic>
      <p:pic>
        <p:nvPicPr>
          <p:cNvPr id="21509" name="Picture 5" descr="C:\Documents and Settings\user\Рабочий стол\ФОНЫ\e857dd7716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1447800" cy="685800"/>
          </a:xfrm>
          <a:prstGeom prst="rect">
            <a:avLst/>
          </a:prstGeom>
          <a:noFill/>
        </p:spPr>
      </p:pic>
      <p:pic>
        <p:nvPicPr>
          <p:cNvPr id="21510" name="Picture 6" descr="C:\Documents and Settings\user\Рабочий стол\ФОНЫ\e857dd7716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noFill/>
        </p:spPr>
      </p:pic>
      <p:pic>
        <p:nvPicPr>
          <p:cNvPr id="21511" name="Picture 7" descr="C:\Documents and Settings\user\Рабочий стол\ФОНЫ\fdaf09446e6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6457950"/>
            <a:ext cx="2190750" cy="400050"/>
          </a:xfrm>
          <a:prstGeom prst="rect">
            <a:avLst/>
          </a:prstGeom>
          <a:noFill/>
        </p:spPr>
      </p:pic>
      <p:pic>
        <p:nvPicPr>
          <p:cNvPr id="21512" name="Picture 8" descr="C:\Documents and Settings\user\Рабочий стол\ФОНЫ\fdaf09446e6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500430" y="0"/>
            <a:ext cx="2190750" cy="428604"/>
          </a:xfrm>
          <a:prstGeom prst="rect">
            <a:avLst/>
          </a:prstGeom>
          <a:noFill/>
        </p:spPr>
      </p:pic>
      <p:pic>
        <p:nvPicPr>
          <p:cNvPr id="21513" name="Picture 9" descr="C:\Documents and Settings\user\Рабочий стол\ФОНЫ\fdaf09446e6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0741" y="2922418"/>
            <a:ext cx="2190750" cy="489269"/>
          </a:xfrm>
          <a:prstGeom prst="rect">
            <a:avLst/>
          </a:prstGeom>
          <a:noFill/>
        </p:spPr>
      </p:pic>
      <p:pic>
        <p:nvPicPr>
          <p:cNvPr id="21514" name="Picture 10" descr="C:\Documents and Settings\user\Рабочий стол\ФОНЫ\fdaf09446e6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848600" y="3181342"/>
            <a:ext cx="2190750" cy="400050"/>
          </a:xfrm>
          <a:prstGeom prst="rect">
            <a:avLst/>
          </a:prstGeom>
          <a:noFill/>
        </p:spPr>
      </p:pic>
      <p:pic>
        <p:nvPicPr>
          <p:cNvPr id="21515" name="Picture 11" descr="C:\Documents and Settings\user\Рабочий стол\ФОНЫ\53893570_1263683769_19374630_3496cf2f77346c8e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571612"/>
            <a:ext cx="7715304" cy="4214842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2187165"/>
            <a:ext cx="771530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Самый известный представитель минерального царства — алмаз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открыт человеком около 5 тыс. лет назад. Обладающий исключительными свойствами, этот минерал стал незаменимым в современной технике и медицине. Но главным является то, что алмазы были и остаются наиболее привлекательными и дорогими драгоценными камнями — они украшают ювелирные изделия, символы власти, ценные награды и произведения искусства.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Он считается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самым твёрдым из всех открытых в природе камней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его поверхность невозможно поцарапать другими минералами.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Твёрдость алмаза составляет 10 — это высшее значение по шкале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Мооса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Кроме того, на поверхности Земли алмаз — самый стойкий минерал.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Искусственно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ограненный алмаз называют – бриллиант.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14290"/>
            <a:ext cx="288412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ahoma" pitchFamily="34" charset="0"/>
              </a:rPr>
              <a:t>Алмаз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http://yoursmileys.ru/gsmile/gem/g11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28604"/>
            <a:ext cx="762000" cy="571501"/>
          </a:xfrm>
          <a:prstGeom prst="rect">
            <a:avLst/>
          </a:prstGeom>
          <a:noFill/>
        </p:spPr>
      </p:pic>
      <p:pic>
        <p:nvPicPr>
          <p:cNvPr id="33797" name="Picture 5" descr="http://yoursmileys.ru/gsmile/gem/g11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28604"/>
            <a:ext cx="762000" cy="571501"/>
          </a:xfrm>
          <a:prstGeom prst="rect">
            <a:avLst/>
          </a:prstGeom>
          <a:noFill/>
        </p:spPr>
      </p:pic>
      <p:pic>
        <p:nvPicPr>
          <p:cNvPr id="16" name="Picture 5" descr="http://yoursmileys.ru/gsmile/gem/g11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786454"/>
            <a:ext cx="762000" cy="571501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Самоцветы Урала\m-adam_5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5857892"/>
            <a:ext cx="214314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user\Рабочий стол\Самоцветы Урала\m-adam_5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5857892"/>
            <a:ext cx="214314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gypsy.clan.su/_ld/0/03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949" y="4536275"/>
            <a:ext cx="2641051" cy="23217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4818" name="Picture 2" descr="http://gypsy.clan.su/_ld/0/31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46"/>
            <a:ext cx="2643174" cy="23574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" name="Picture 7" descr="diamo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2571736" cy="20716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" name="Picture 6" descr="w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2571736" cy="21875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0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Изделия с БРИЛЛИАНТАМИ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8" name="Фильм Бриллианты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339568" y="1500174"/>
            <a:ext cx="446486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амоцветы Урала\00022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AutoShape 8" descr="Профиль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latin typeface="Georgia" pitchFamily="18" charset="0"/>
              </a:rPr>
              <a:t>Изумруд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2059" name="Picture 11" descr="C:\Documents and Settings\user\Рабочий стол\Самоцветы Урала\-92636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72602"/>
            <a:ext cx="2357454" cy="179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Documents and Settings\user\Рабочий стол\Самоцветы Урала\180px-Emera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956354" y="4544712"/>
            <a:ext cx="1447173" cy="250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42910" y="1973981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Крупные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бездефектные изумруды густого тона весом выше 5 каратов ценятся дороже алмазов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Благодаря насыщенно-зелёному цвету и большой твёрдости по шкале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Мооса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(7,5—8) он очень популярен у ювелиров, а его своеобразный оттенок получил название изумрудно-зелёного.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Изумруды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высшего качества прозрачны, но чаще всего они бывают замутнены включениями пузырьков жидкости или газа, а также других минералов.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62" name="Picture 14" descr="C:\Documents and Settings\user\Рабочий стол\Самоцветы Урала\izumru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786322"/>
            <a:ext cx="2428892" cy="167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user\Рабочий стол\12438838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439"/>
            <a:ext cx="9144000" cy="687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10963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Изделия с изумрудами</a:t>
            </a:r>
            <a:endParaRPr lang="ru-RU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user\Рабочий стол\Самоцветы Урала\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325" y="0"/>
            <a:ext cx="1082675" cy="11049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123" name="Picture 3" descr="C:\Documents and Settings\user\Рабочий стол\Самоцветы Урала\izumr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13"/>
            <a:ext cx="1775720" cy="17144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2" descr="C:\Documents and Settings\user\Рабочий стол\Самоцветы Урала\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11049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124" name="Picture 4" descr="C:\Documents and Settings\user\Рабочий стол\Самоцветы Урала\Безымянный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102" y="5143512"/>
            <a:ext cx="1753898" cy="17144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125" name="Picture 5" descr="C:\Documents and Settings\user\Рабочий стол\Самоцветы Урала\S-1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000108"/>
            <a:ext cx="479319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user\Рабочий стол\Самоцветы Урала\2025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142984"/>
            <a:ext cx="523875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user\Рабочий стол\Самоцветы Урала\56028-4_4.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1142984"/>
            <a:ext cx="4929222" cy="411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Documents and Settings\user\Рабочий стол\Самоцветы Урала\Безымянный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071546"/>
            <a:ext cx="2500330" cy="2205034"/>
          </a:xfrm>
          <a:prstGeom prst="rect">
            <a:avLst/>
          </a:prstGeom>
          <a:noFill/>
        </p:spPr>
      </p:pic>
      <p:pic>
        <p:nvPicPr>
          <p:cNvPr id="5129" name="Picture 9" descr="C:\Documents and Settings\user\Рабочий стол\Самоцветы Урала\post-194-12643248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1071546"/>
            <a:ext cx="2571768" cy="2214578"/>
          </a:xfrm>
          <a:prstGeom prst="rect">
            <a:avLst/>
          </a:prstGeom>
          <a:noFill/>
        </p:spPr>
      </p:pic>
      <p:pic>
        <p:nvPicPr>
          <p:cNvPr id="5130" name="Picture 10" descr="C:\Documents and Settings\user\Рабочий стол\Самоцветы Урала\izumrud1-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3286124"/>
            <a:ext cx="5072098" cy="1928826"/>
          </a:xfrm>
          <a:prstGeom prst="rect">
            <a:avLst/>
          </a:prstGeom>
          <a:noFill/>
        </p:spPr>
      </p:pic>
      <p:pic>
        <p:nvPicPr>
          <p:cNvPr id="5131" name="Picture 11" descr="C:\Documents and Settings\user\Рабочий стол\Самоцветы Урала\pic_200552_2mn18s26mls8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1000108"/>
            <a:ext cx="2857500" cy="2381250"/>
          </a:xfrm>
          <a:prstGeom prst="rect">
            <a:avLst/>
          </a:prstGeom>
          <a:noFill/>
        </p:spPr>
      </p:pic>
      <p:pic>
        <p:nvPicPr>
          <p:cNvPr id="5132" name="Picture 12" descr="C:\Documents and Settings\user\Рабочий стол\Самоцветы Урала\LR2093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4" y="1000108"/>
            <a:ext cx="2381255" cy="2381255"/>
          </a:xfrm>
          <a:prstGeom prst="rect">
            <a:avLst/>
          </a:prstGeom>
          <a:noFill/>
        </p:spPr>
      </p:pic>
      <p:pic>
        <p:nvPicPr>
          <p:cNvPr id="5133" name="Picture 13" descr="C:\Documents and Settings\user\Рабочий стол\Самоцветы Урала\RHLI0146-32-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4" y="3357562"/>
            <a:ext cx="2262190" cy="1872556"/>
          </a:xfrm>
          <a:prstGeom prst="rect">
            <a:avLst/>
          </a:prstGeom>
          <a:noFill/>
        </p:spPr>
      </p:pic>
      <p:pic>
        <p:nvPicPr>
          <p:cNvPr id="5134" name="Picture 14" descr="C:\Documents and Settings\user\Рабочий стол\dragocennosti-78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2" y="3357562"/>
            <a:ext cx="3000396" cy="1888905"/>
          </a:xfrm>
          <a:prstGeom prst="rect">
            <a:avLst/>
          </a:prstGeom>
          <a:noFill/>
        </p:spPr>
      </p:pic>
      <p:pic>
        <p:nvPicPr>
          <p:cNvPr id="5135" name="Picture 15" descr="C:\Documents and Settings\user\Рабочий стол\Самоцветы Урала\3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57356" y="1000108"/>
            <a:ext cx="27860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6" name="Picture 16" descr="C:\Documents and Settings\user\Рабочий стол\Самоцветы Урала\mackayemeral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00562" y="1000108"/>
            <a:ext cx="29003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C:\Documents and Settings\user\Рабочий стол\Самоцветы Урала\12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28794" y="1000108"/>
            <a:ext cx="2500330" cy="1946686"/>
          </a:xfrm>
          <a:prstGeom prst="rect">
            <a:avLst/>
          </a:prstGeom>
          <a:noFill/>
        </p:spPr>
      </p:pic>
      <p:pic>
        <p:nvPicPr>
          <p:cNvPr id="5138" name="Picture 18" descr="C:\Documents and Settings\user\Рабочий стол\Самоцветы Урала\BR-104i943125-141818687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28794" y="2928934"/>
            <a:ext cx="5357850" cy="2386026"/>
          </a:xfrm>
          <a:prstGeom prst="rect">
            <a:avLst/>
          </a:prstGeom>
          <a:noFill/>
        </p:spPr>
      </p:pic>
      <p:pic>
        <p:nvPicPr>
          <p:cNvPr id="5139" name="Picture 19" descr="C:\Documents and Settings\user\Рабочий стол\Самоцветы Урала\a29d83f1ea5729f0abc76ab70d4069cc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V="1">
            <a:off x="4357686" y="1000108"/>
            <a:ext cx="2952744" cy="2214558"/>
          </a:xfrm>
          <a:prstGeom prst="rect">
            <a:avLst/>
          </a:prstGeom>
          <a:noFill/>
        </p:spPr>
      </p:pic>
      <p:pic>
        <p:nvPicPr>
          <p:cNvPr id="5140" name="Picture 20" descr="C:\Documents and Settings\user\Рабочий стол\per7_resiz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28793" y="1000108"/>
            <a:ext cx="264320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2" name="Picture 22" descr="C:\Documents and Settings\user\Рабочий стол\Самоцветы Урала\izumrud3-b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00562" y="1000108"/>
            <a:ext cx="285752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3" name="Picture 23" descr="C:\Documents and Settings\user\Рабочий стол\_40615423_izumrud203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28794" y="3120325"/>
            <a:ext cx="2643206" cy="216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4" name="Picture 24" descr="C:\Documents and Settings\user\Рабочий стол\Самоцветы Урала\kuiz13[1]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828800" y="1000108"/>
            <a:ext cx="5486400" cy="4357719"/>
          </a:xfrm>
          <a:prstGeom prst="rect">
            <a:avLst/>
          </a:prstGeom>
          <a:noFill/>
        </p:spPr>
      </p:pic>
      <p:pic>
        <p:nvPicPr>
          <p:cNvPr id="5145" name="Picture 25" descr="C:\Documents and Settings\user\Рабочий стол\izumrud0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1000108"/>
            <a:ext cx="55007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er\Рабочий стол\ОБОИ\фон для презенташек\09f751aca8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ph04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08514"/>
            <a:ext cx="2114593" cy="26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\Рабочий стол\small_information_items_12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1650"/>
            <a:ext cx="190500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user\Рабочий стол\small_information_items_1202.png"/>
          <p:cNvPicPr>
            <a:picLocks noChangeAspect="1" noChangeArrowheads="1"/>
          </p:cNvPicPr>
          <p:nvPr/>
        </p:nvPicPr>
        <p:blipFill>
          <a:blip r:embed="rId5" cstate="print"/>
          <a:srcRect b="50960"/>
          <a:stretch>
            <a:fillRect/>
          </a:stretch>
        </p:blipFill>
        <p:spPr bwMode="auto">
          <a:xfrm>
            <a:off x="7239000" y="5572140"/>
            <a:ext cx="190500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5984" y="214290"/>
            <a:ext cx="503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Александрит</a:t>
            </a:r>
            <a:endParaRPr lang="ru-RU" sz="54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Александрит впервые обнаружен на Урале 17 апреля в 1834 г.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ходе разработки месторождения изумрудов, назван в честь императора Александра II и сейчас входит в число самых дорогих и красивых ювелирных камней наравне с алмазами и рубинами.</a:t>
            </a:r>
          </a:p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Твердость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до 8,5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Камень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дневном свете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 при искусственном — красный,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его назвали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камнем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«зеленого рассвета и красного заката».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редкий камень.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ним связано много поверий. 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частности, утверждается, что один александрит носить нельзя — только в паре или тройке.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Рабочий стол\ОБОИ\фон для презенташек\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Изделия с александритом</a:t>
            </a:r>
            <a:endParaRPr lang="ru-RU" sz="44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5" name="Picture 3" descr="C:\Documents and Settings\user\Рабочий стол\Самоцветы Урала\88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388" y="1446307"/>
            <a:ext cx="3757628" cy="3259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 (209x189, 14Kb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316361"/>
            <a:ext cx="3786214" cy="3423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 (640x480, 113Kb)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1" y="1285860"/>
            <a:ext cx="6191251" cy="4643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 (425x425, 52Kb)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5550" y="1071546"/>
            <a:ext cx="6364036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1000108"/>
            <a:ext cx="6357957" cy="550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user\Рабочий стол\Самоцветы Урала\208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43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-142900"/>
            <a:ext cx="885831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Бирюза</a:t>
            </a:r>
            <a:endParaRPr lang="ru-RU" sz="8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6083" name="Picture 3" descr="C:\Documents and Settings\user\Рабочий стол\Самоцветы Урала\biruz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1880" y="2276872"/>
            <a:ext cx="25922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Documents and Settings\user\Рабочий стол\Самоцветы Урала\m-biryuz_17-001b-25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7" y="4714884"/>
            <a:ext cx="2500331" cy="1994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C:\Documents and Settings\user\Рабочий стол\Самоцветы Урала\a-z-biru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322"/>
            <a:ext cx="2451946" cy="1933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000108"/>
            <a:ext cx="87868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Этот великолепный камень, который некогда поэтично называли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"небесным камнем",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получил свое название по одним источникам от персидского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пируз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 - "одерживающий победу",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 по другим, также от персидского,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фирюза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" - "камень счастья". </a:t>
            </a:r>
          </a:p>
          <a:p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ирюза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как человек, переживает юность, зрелость и старость, меняя оттенки от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голубовато-белесового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 сине-зеленого.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Наиболее ценной считается голубая бирюза.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отличие от большинства других драгоценных камней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бирюза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никогда не бывает прозрачной. Твёрдость минерала — 5—6 по шкале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Мооса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user\Рабочий стол\ОБОИ\фон для презенташек\1265548012_designbank.ru_huliganka_tkan3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0"/>
            <a:ext cx="9144063" cy="6858000"/>
          </a:xfrm>
          <a:prstGeom prst="rect">
            <a:avLst/>
          </a:prstGeom>
          <a:noFill/>
        </p:spPr>
      </p:pic>
      <p:pic>
        <p:nvPicPr>
          <p:cNvPr id="47108" name="Picture 4" descr="C:\Documents and Settings\user\Рабочий стол\Самоцветы Урала\Ukrashenia_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143404" cy="384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Изделия с Бирюзой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7107" name="Picture 3" descr="C:\Documents and Settings\user\Рабочий стол\Самоцветы Урала\Res%D0%BF%D0%B0zeIMG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4214841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9" name="Picture 5" descr="C:\Documents and Settings\user\Рабочий стол\Самоцветы Урала\biru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8674"/>
            <a:ext cx="4214842" cy="3871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0" name="Picture 6" descr="C:\Documents and Settings\user\Рабочий стол\Самоцветы Урала\b62530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86058"/>
            <a:ext cx="4143404" cy="3857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1" name="Picture 7" descr="C:\Documents and Settings\user\Рабочий стол\Самоцветы Урала\67146_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714620"/>
            <a:ext cx="4286280" cy="3929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2" name="Picture 8" descr="C:\Documents and Settings\user\Рабочий стол\Самоцветы Урала\biryuz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101787"/>
            <a:ext cx="4214842" cy="38988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3" name="Picture 9" descr="C:\Documents and Settings\user\Рабочий стол\Самоцветы Урала\12079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714620"/>
            <a:ext cx="4286280" cy="3929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4" name="Picture 10" descr="C:\Documents and Settings\user\Рабочий стол\18k_gold_jewelry_with_turquoi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4997" y="1084273"/>
            <a:ext cx="4221845" cy="3916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6" name="Picture 12" descr="C:\Documents and Settings\user\Рабочий стол\turquoise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2571744"/>
            <a:ext cx="471487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7" name="Picture 13" descr="C:\Documents and Settings\user\Рабочий стол\turquoise5-300x26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8040" y="946760"/>
            <a:ext cx="4560044" cy="4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8" name="Picture 14" descr="C:\Documents and Settings\user\Рабочий стол\Самоцветы Урала\3266971488_7d2b7842bf_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071546"/>
            <a:ext cx="8858312" cy="5786454"/>
          </a:xfrm>
          <a:prstGeom prst="rect">
            <a:avLst/>
          </a:prstGeom>
          <a:noFill/>
        </p:spPr>
      </p:pic>
      <p:pic>
        <p:nvPicPr>
          <p:cNvPr id="47119" name="Picture 15" descr="C:\Documents and Settings\user\Рабочий стол\Самоцветы Урала\10347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804"/>
            <a:ext cx="9144000" cy="684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амоцветы Урала\Jashm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Необычайной красотой расцветок выделяются </a:t>
            </a:r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поделочные камни Урала: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яшмы,     мраморы,   пёстрые змеевики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 особенно ценится: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зелёный узорчатый малахит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2400" b="1" i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розовый</a:t>
            </a:r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орлец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5" name="Picture 1" descr="C:\Documents and Settings\user\Рабочий стол\Самоцветы Урала\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2643174" cy="154780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6" name="Picture 2" descr="C:\Documents and Settings\user\Рабочий стол\Самоцветы Урала\1253641187_a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2714644" cy="15716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7" name="Picture 3" descr="C:\Documents and Settings\user\Рабочий стол\Самоцветы Урала\fde166388f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14554"/>
            <a:ext cx="2714644" cy="15716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3" name="Picture 6" descr="C:\Documents and Settings\user\Рабочий стол\Анимашки картинки\Анимации\Arrow\3str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567535" y="1576077"/>
            <a:ext cx="357190" cy="205384"/>
          </a:xfrm>
          <a:prstGeom prst="rect">
            <a:avLst/>
          </a:prstGeom>
          <a:noFill/>
        </p:spPr>
      </p:pic>
      <p:pic>
        <p:nvPicPr>
          <p:cNvPr id="14" name="Picture 6" descr="C:\Documents and Settings\user\Рабочий стол\Анимашки картинки\Анимации\Arrow\3str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75944">
            <a:off x="1741870" y="1362890"/>
            <a:ext cx="357190" cy="205384"/>
          </a:xfrm>
          <a:prstGeom prst="rect">
            <a:avLst/>
          </a:prstGeom>
          <a:noFill/>
        </p:spPr>
      </p:pic>
      <p:pic>
        <p:nvPicPr>
          <p:cNvPr id="15" name="Picture 6" descr="C:\Documents and Settings\user\Рабочий стол\Анимашки картинки\Анимации\Arrow\3str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474051">
            <a:off x="6953650" y="1448131"/>
            <a:ext cx="357190" cy="205384"/>
          </a:xfrm>
          <a:prstGeom prst="rect">
            <a:avLst/>
          </a:prstGeom>
          <a:noFill/>
        </p:spPr>
      </p:pic>
      <p:pic>
        <p:nvPicPr>
          <p:cNvPr id="11268" name="Picture 4" descr="C:\Documents and Settings\user\Рабочий стол\Самоцветы Урала\Malahi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5000636"/>
            <a:ext cx="2714644" cy="1643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69" name="Picture 5" descr="C:\Documents and Settings\user\Рабочий стол\родонит\hm12_1_18_9_2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5000636"/>
            <a:ext cx="2714644" cy="16668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Documents and Settings\user\Рабочий стол\Самоцветы Урала\emera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0656"/>
            <a:ext cx="9143999" cy="452734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Высокой твердостью 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Прозрачностью 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Красивым цветом или рисунком 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Блеском 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Большим светорассеянием 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·  Способностью принимать огранку,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3200" b="1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шлифовку и полировку</a:t>
            </a: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58" name="Picture 2" descr="C:\Documents and Settings\user\Рабочий стол\Самоцветы Урала\galleris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214290"/>
            <a:ext cx="721520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Самоцветы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— прозрачные бесцветные и цветные драгоценные, полудрагоценные и поделочные минералы и породы, обладающие специфическими ценными свойствами: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user\Рабочий стол\Самоцветы Урала\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31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настоящее время Уральские </a:t>
            </a:r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самоцветы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известны на весь мир, </a:t>
            </a:r>
            <a:endParaRPr lang="ru-RU" sz="2800" b="1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 </a:t>
            </a:r>
            <a:r>
              <a:rPr lang="ru-RU" sz="2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добыча и обработка натуральных камней занимает в экономике России </a:t>
            </a:r>
            <a:endParaRPr lang="ru-RU" sz="2800" b="1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значительную часть.</a:t>
            </a:r>
            <a:endParaRPr lang="ru-RU" sz="2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2" name="Picture 2" descr="C:\Documents and Settings\user\Рабочий стол\Самоцветы Урала\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3240360" cy="303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user\Рабочий стол\Самоцветы Урала\164410151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345" y="4370213"/>
            <a:ext cx="2999161" cy="24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user\Рабочий стол\родонит\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4475795"/>
            <a:ext cx="2915816" cy="238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Самоцветы Урала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Самоцветы Урала\doc_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3571868" cy="4643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214555"/>
            <a:ext cx="47863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800" b="1" i="0" u="none" strike="noStrike" normalizeH="0" baseline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Издавна славится </a:t>
            </a:r>
            <a:r>
              <a:rPr kumimoji="0" lang="ru-RU" sz="6000" b="1" i="0" u="none" strike="noStrike" normalizeH="0" baseline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Урал </a:t>
            </a:r>
            <a:r>
              <a:rPr kumimoji="0" lang="ru-RU" sz="4800" b="1" i="0" u="none" strike="noStrike" normalizeH="0" baseline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всевозможными </a:t>
            </a:r>
            <a:r>
              <a:rPr kumimoji="0" lang="ru-RU" sz="4800" b="1" i="1" u="none" strike="noStrike" normalizeH="0" baseline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драгоценными и поделочными камнями</a:t>
            </a:r>
            <a:r>
              <a:rPr kumimoji="0" lang="ru-RU" sz="4800" b="1" i="0" u="none" strike="noStrike" normalizeH="0" baseline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lang="ru-RU" sz="4800" b="1" dirty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амоцветы Урала\3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амоцветы Урала\917d68a0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0"/>
            <a:ext cx="2195512" cy="164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/>
            </a:scene3d>
            <a:sp3d extrusionH="57150"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ahoma" pitchFamily="34" charset="0"/>
              </a:rPr>
              <a:t>Сапфир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32856"/>
            <a:ext cx="6455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 </a:t>
            </a: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природе сапфир образует шестигранные, часто </a:t>
            </a:r>
            <a:r>
              <a:rPr lang="ru-RU" sz="16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бочонковидные</a:t>
            </a: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кристаллы.</a:t>
            </a:r>
            <a:endParaRPr lang="ru-RU" sz="16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Название этот минерал получил благодаря своему цвету (лат. </a:t>
            </a:r>
            <a:r>
              <a:rPr lang="ru-RU" sz="16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sap-phieros</a:t>
            </a: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— «синий»,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от др. греч.-«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sappheiros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 — «синий камень»</a:t>
            </a:r>
            <a:r>
              <a:rPr lang="ru-RU" sz="1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). </a:t>
            </a:r>
            <a:endParaRPr lang="ru-RU" sz="16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Самоцветы Урала\sapph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7422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user\Рабочий стол\Самоцветы Урала\211_sapf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419602"/>
            <a:ext cx="5105400" cy="243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амоцветы Урала\bombay_sapphir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Самоцветы Урала\sapphire-010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78666" y="678665"/>
            <a:ext cx="3571878" cy="221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стинный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цвет сапфира — насыщенно-голубой с лёгким васильковым оттенком. Благодаря изумительной окраске, редкости и очень высокой твёрдости (9 по шкале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Мооса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) этот камень входит в пятёрку самых дорогих.</a:t>
            </a:r>
            <a:endParaRPr lang="ru-RU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0"/>
            <a:ext cx="33575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Несмотря на то, что в названии заложен только один из многочисленных оттенков, цветовая гамма сапфиров поражает своим разнообразием: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пурпурно-голубой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зеленый, желтый, бесцветный, оранжевый и розово-оранжевый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кроме малиново-красного (рубинового).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img21961xq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4"/>
            <a:ext cx="4786314" cy="685955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img22091s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свое время сапфиры очень часто использовались для украшения корон – темно-голубой сапфир «Святого Эдварда» находится в центре креста короны Британской империи, корону Российской империи украшают два крупных сапфира (258 и 200 карат).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ea typeface="Times New Roman" pitchFamily="18" charset="0"/>
              </a:rPr>
              <a:t>Современные изделия с сапфирами</a:t>
            </a:r>
            <a:endParaRPr kumimoji="0" lang="ru-RU" sz="4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C:\Documents and Settings\user\Рабочий стол\Самоцветы Урала\sapphi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5591361" cy="400052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user\Рабочий стол\Самоцветы Урала\n1771608138_33462_4817826-web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6643734" cy="49828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100" name="Picture 4" descr="C:\Documents and Settings\user\Рабочий стол\Самоцветы Урала\5068d5562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03" y="1928802"/>
            <a:ext cx="4313208" cy="428628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Самоцветы Урала\1251981290_Kol_co_s_brilliantami_i_sapfirom_iz_zolota_585_proby_bril_yantik_kor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596" y="1928802"/>
            <a:ext cx="4286280" cy="4286280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Самоцветы Урала\Безымянный16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5" y="1928802"/>
            <a:ext cx="4214843" cy="428628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Самоцветы Урала\1239307906_236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975752"/>
            <a:ext cx="3714776" cy="4048802"/>
          </a:xfrm>
          <a:prstGeom prst="rect">
            <a:avLst/>
          </a:prstGeom>
          <a:noFill/>
        </p:spPr>
      </p:pic>
      <p:pic>
        <p:nvPicPr>
          <p:cNvPr id="4104" name="Picture 8" descr="C:\Documents and Settings\user\Рабочий стол\Самоцветы Урала\1239307905_27232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928802"/>
            <a:ext cx="3881441" cy="4286279"/>
          </a:xfrm>
          <a:prstGeom prst="rect">
            <a:avLst/>
          </a:prstGeom>
          <a:noFill/>
        </p:spPr>
      </p:pic>
      <p:pic>
        <p:nvPicPr>
          <p:cNvPr id="4107" name="Picture 11" descr="C:\Documents and Settings\user\Рабочий стол\Самоцветы Урала\logansapphi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928802"/>
            <a:ext cx="4229100" cy="4286279"/>
          </a:xfrm>
          <a:prstGeom prst="rect">
            <a:avLst/>
          </a:prstGeom>
          <a:noFill/>
        </p:spPr>
      </p:pic>
      <p:pic>
        <p:nvPicPr>
          <p:cNvPr id="4108" name="Picture 12" descr="C:\Documents and Settings\user\Рабочий стол\Самоцветы Урала\ANIMATIONS77818VIGNETT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000240"/>
            <a:ext cx="4071967" cy="4143388"/>
          </a:xfrm>
          <a:prstGeom prst="rect">
            <a:avLst/>
          </a:prstGeom>
          <a:noFill/>
        </p:spPr>
      </p:pic>
      <p:pic>
        <p:nvPicPr>
          <p:cNvPr id="4109" name="Picture 13" descr="C:\Documents and Settings\user\Рабочий стол\Самоцветы Урала\06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928802"/>
            <a:ext cx="4022250" cy="4271974"/>
          </a:xfrm>
          <a:prstGeom prst="rect">
            <a:avLst/>
          </a:prstGeom>
          <a:noFill/>
        </p:spPr>
      </p:pic>
      <p:pic>
        <p:nvPicPr>
          <p:cNvPr id="4110" name="Picture 14" descr="C:\Documents and Settings\user\Рабочий стол\Самоцветы Урала\ecfe478ce14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1357298"/>
            <a:ext cx="8358246" cy="55007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21.beon.ru/3/11/71103/39/2413439/34089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994" cy="6858000"/>
          </a:xfrm>
          <a:prstGeom prst="rect">
            <a:avLst/>
          </a:prstGeom>
          <a:noFill/>
        </p:spPr>
      </p:pic>
      <p:pic>
        <p:nvPicPr>
          <p:cNvPr id="30725" name="Picture 5" descr="C:\Documents and Settings\user\Рабочий стол\rubin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52"/>
            <a:ext cx="4572000" cy="1333500"/>
          </a:xfrm>
          <a:prstGeom prst="rect">
            <a:avLst/>
          </a:prstGeom>
          <a:noFill/>
        </p:spPr>
      </p:pic>
      <p:pic>
        <p:nvPicPr>
          <p:cNvPr id="30726" name="Picture 6" descr="C:\Documents and Settings\user\Рабочий стол\%D0%A0%D1%83%D0%B1%D0%B8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928794" cy="1785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27" name="Picture 7" descr="C:\Documents and Settings\user\Рабочий стол\object_17.1143558829.10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1"/>
            <a:ext cx="1928816" cy="185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tgvft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60763" y="-1160764"/>
            <a:ext cx="6858001" cy="917952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992616"/>
            <a:ext cx="9144000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ahoma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Если принять за истину утверждение, что драгоценные камни — это слёзы богов, то рубин (красная разновидность корунда с формулой (Al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O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) можно сравнить с кровью. Его название происходит от латинского слова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ruberus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— «красный».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Он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служил талисманом, предупреждавшим об опасности: по поверьям, рубин темнеет, когда его хозяину грозит беда. Игрой света и твёрдостью (9 по шкале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Мооса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) рубин уступает алмазу, но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розовый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огненно-красный и наиболее ценный красный с фиолетовым оттенком рубины — уникальное природное явление. Прозрачные рубины лучших оттенков весом более 2 каратов стоят дороже равных им по весу алмазов.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642918"/>
            <a:ext cx="314327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ahoma" pitchFamily="34" charset="0"/>
              </a:rPr>
              <a:t>Рубин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8" name="Picture 4" descr="C:\Documents and Settings\user\Рабочий стол\Ru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7"/>
            <a:ext cx="371474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user\Рабочий стол\001kdq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429264"/>
            <a:ext cx="207167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stella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694</Words>
  <Application>Microsoft Office PowerPoint</Application>
  <PresentationFormat>Экран (4:3)</PresentationFormat>
  <Paragraphs>63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Оля</cp:lastModifiedBy>
  <cp:revision>144</cp:revision>
  <dcterms:created xsi:type="dcterms:W3CDTF">2010-03-25T18:42:35Z</dcterms:created>
  <dcterms:modified xsi:type="dcterms:W3CDTF">2017-03-12T14:56:19Z</dcterms:modified>
</cp:coreProperties>
</file>