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9" r:id="rId3"/>
    <p:sldId id="257" r:id="rId4"/>
    <p:sldId id="258" r:id="rId5"/>
    <p:sldId id="261" r:id="rId6"/>
    <p:sldId id="260" r:id="rId7"/>
    <p:sldId id="281" r:id="rId8"/>
    <p:sldId id="276" r:id="rId9"/>
    <p:sldId id="278" r:id="rId10"/>
    <p:sldId id="279" r:id="rId11"/>
    <p:sldId id="264" r:id="rId12"/>
    <p:sldId id="265" r:id="rId13"/>
    <p:sldId id="272" r:id="rId14"/>
    <p:sldId id="273" r:id="rId15"/>
    <p:sldId id="275" r:id="rId16"/>
    <p:sldId id="268" r:id="rId17"/>
    <p:sldId id="262" r:id="rId18"/>
    <p:sldId id="263" r:id="rId19"/>
    <p:sldId id="280" r:id="rId20"/>
    <p:sldId id="282" r:id="rId21"/>
    <p:sldId id="284" r:id="rId22"/>
    <p:sldId id="285" r:id="rId23"/>
    <p:sldId id="269" r:id="rId24"/>
    <p:sldId id="270" r:id="rId25"/>
    <p:sldId id="271" r:id="rId26"/>
    <p:sldId id="274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36" autoAdjust="0"/>
    <p:restoredTop sz="94660"/>
  </p:normalViewPr>
  <p:slideViewPr>
    <p:cSldViewPr>
      <p:cViewPr varScale="1">
        <p:scale>
          <a:sx n="91" d="100"/>
          <a:sy n="91" d="100"/>
        </p:scale>
        <p:origin x="-105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3EA62-4300-4849-8EA8-08B709CBA31C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63F61-06EF-4724-8782-214B382642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8375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63F61-06EF-4724-8782-214B3826427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5265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asik.ru/images/3147/27_winter_1600x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1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332656"/>
            <a:ext cx="6912768" cy="1152128"/>
          </a:xfrm>
          <a:solidFill>
            <a:schemeClr val="tx2">
              <a:lumMod val="75000"/>
              <a:alpha val="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>
            <a:normAutofit/>
          </a:bodyPr>
          <a:lstStyle>
            <a:lvl1pPr>
              <a:defRPr sz="4800" b="1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2060848"/>
            <a:ext cx="4464496" cy="576064"/>
          </a:xfrm>
          <a:solidFill>
            <a:schemeClr val="accent1">
              <a:alpha val="19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7801742" y="6412686"/>
            <a:ext cx="1363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Рябова Л.Н.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8391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56126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00808"/>
            <a:ext cx="8641655" cy="492442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019"/>
            <a:ext cx="9144000" cy="68489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638" y="173829"/>
            <a:ext cx="8802724" cy="651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7090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42A7186-1C8B-4117-AF29-A8B876A48F02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019"/>
            <a:ext cx="9144000" cy="68489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638" y="173829"/>
            <a:ext cx="8802724" cy="65193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9923B3-31BF-4946-BAB2-2D8985E18FCD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3C22C7-22B3-4170-9798-3F64277DB17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019"/>
            <a:ext cx="9144000" cy="68489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638" y="173829"/>
            <a:ext cx="8802724" cy="65193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2C58E8F-C8F1-4CEA-84DF-26C61B14D096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019"/>
            <a:ext cx="9144000" cy="68489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638" y="173829"/>
            <a:ext cx="8802724" cy="65193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4C586E0-9C5F-4744-9E42-8A55EF68AA96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019"/>
            <a:ext cx="9144000" cy="68489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Зима\Slid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51938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331913" y="274638"/>
            <a:ext cx="75612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331913" y="1600200"/>
            <a:ext cx="7561262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4" r:id="rId3"/>
    <p:sldLayoutId id="2147483655" r:id="rId4"/>
    <p:sldLayoutId id="2147483656" r:id="rId5"/>
    <p:sldLayoutId id="2147483657" r:id="rId6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turizmvnn.ru/files/system/foto/8405.jpg" TargetMode="External"/><Relationship Id="rId13" Type="http://schemas.openxmlformats.org/officeDocument/2006/relationships/hyperlink" Target="http://trekkingclub.kz/modules/editor/editor/wysiwygpro/site_files/karta_tuyuksu_big.jpg" TargetMode="External"/><Relationship Id="rId18" Type="http://schemas.openxmlformats.org/officeDocument/2006/relationships/hyperlink" Target="https://photographers.ua/thumbnails/pictures/522/800x329408s.jpg" TargetMode="External"/><Relationship Id="rId3" Type="http://schemas.openxmlformats.org/officeDocument/2006/relationships/hyperlink" Target="http://www.alpindustria-tour.ru/images/foto/gals/b/351_1423490927.jpg" TargetMode="External"/><Relationship Id="rId7" Type="http://schemas.openxmlformats.org/officeDocument/2006/relationships/hyperlink" Target="http://www.mountain.ru/photo/2004/sev_t_sh/img/136.jpg" TargetMode="External"/><Relationship Id="rId12" Type="http://schemas.openxmlformats.org/officeDocument/2006/relationships/hyperlink" Target="http://www.nat-geo.ru/upload/iblock/ffd/ffd7a00a88c534ab59b3ae3693ff38be.jpg" TargetMode="External"/><Relationship Id="rId17" Type="http://schemas.openxmlformats.org/officeDocument/2006/relationships/hyperlink" Target="http://bm.img.com.ua/berlin/storage/news/600x500/7/44/5f4134e8c3790b147ec7cce4232d5447.jpg" TargetMode="External"/><Relationship Id="rId2" Type="http://schemas.openxmlformats.org/officeDocument/2006/relationships/hyperlink" Target="http://onlineslovari.com/photos/entsiklopediya_kolera/ledn%20iki4.jpg" TargetMode="External"/><Relationship Id="rId16" Type="http://schemas.openxmlformats.org/officeDocument/2006/relationships/hyperlink" Target="http://img-fotki.yandex.ru/get/6741/115873930.3/0_8bc61_a39473d6_orig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ira.faiwer.ru/wp-content/uploads/2011/08/IMG_1266.jpg" TargetMode="External"/><Relationship Id="rId11" Type="http://schemas.openxmlformats.org/officeDocument/2006/relationships/hyperlink" Target="http://priroda36.ru/images/stories/letters/Moskovskaya-obl/Podzemnye-vody/podzemnye-vody.jpg" TargetMode="External"/><Relationship Id="rId5" Type="http://schemas.openxmlformats.org/officeDocument/2006/relationships/hyperlink" Target="http://cdn01.ru/files/users/images/17/c5/17c50cd8f614b4c1b3fad559ade54b2d.jpg" TargetMode="External"/><Relationship Id="rId15" Type="http://schemas.openxmlformats.org/officeDocument/2006/relationships/hyperlink" Target="http://s57.radikal.ru/i156/1301/df/3f5e86806f9c.jpg" TargetMode="External"/><Relationship Id="rId10" Type="http://schemas.openxmlformats.org/officeDocument/2006/relationships/hyperlink" Target="http://cdn4.cheloveche.ru/photobank/00/b9/47509_original.jpg?1424336893" TargetMode="External"/><Relationship Id="rId4" Type="http://schemas.openxmlformats.org/officeDocument/2006/relationships/hyperlink" Target="http://nature.baikal.ru/phs/norm/52/52208.jpg" TargetMode="External"/><Relationship Id="rId9" Type="http://schemas.openxmlformats.org/officeDocument/2006/relationships/hyperlink" Target="http://ski.ru/imgs/logos/logo_11286.JPG" TargetMode="External"/><Relationship Id="rId14" Type="http://schemas.openxmlformats.org/officeDocument/2006/relationships/hyperlink" Target="http://megabook.ru/stream/mediapreview?Key=%D0%9B%D0%B5%D0%B4%D0%BD%D0%B8%D0%BA%D0%B8%20(%D1%81%D1%85%D0%B5%D0%BC%D0%B0%20%D1%81%D1%82%D1%80%D0%BE%D0%B5%D0%BD%D0%B8%D1%8F)&amp;Width=10000&amp;Height=1000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403648" y="404665"/>
            <a:ext cx="7344816" cy="2304256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ПОДЗЕМНЫЕ ВОДЫ</a:t>
            </a:r>
            <a:b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ЛЕДНИКИ</a:t>
            </a:r>
            <a:b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ВЕЧНАЯ МЕРЗЛОТА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25358" cy="504056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Заполните пробелы в тексте: </a:t>
            </a:r>
            <a:endParaRPr lang="ru-RU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2833" y="851167"/>
            <a:ext cx="8641655" cy="5500489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Подземные воды бывают разные, в зависимости от климата и характера горных пород и ……………...</a:t>
            </a:r>
          </a:p>
          <a:p>
            <a:pPr marL="0" indent="0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Распространение и глубина залегания подземных вод зависит от ……………….. , так как они питаются за счет осадков.</a:t>
            </a:r>
          </a:p>
          <a:p>
            <a:pPr marL="0" indent="0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Воды в земной коре, подобно другим компонентам природы (климату, почвам, растительности ) зависят от  ………………………………….......и расположены …………</a:t>
            </a:r>
          </a:p>
          <a:p>
            <a:pPr marL="0" indent="0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Казахстане количество осадков с севера на юг ………………….... глубина подземных вод ……………...         (по мере …………….......... коэффициента увлажнения).</a:t>
            </a:r>
          </a:p>
          <a:p>
            <a:pPr marL="0" indent="0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21929" y="1312894"/>
            <a:ext cx="1992199" cy="4023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рельефа</a:t>
            </a:r>
            <a:endParaRPr lang="ru-RU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89805" y="2348880"/>
            <a:ext cx="1796037" cy="4023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климата</a:t>
            </a:r>
            <a:endParaRPr lang="ru-RU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4149080"/>
            <a:ext cx="4032448" cy="4023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еографической широты</a:t>
            </a:r>
            <a:endParaRPr lang="ru-RU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5043" y="5016079"/>
            <a:ext cx="2339752" cy="4023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уменьшается</a:t>
            </a:r>
            <a:endParaRPr lang="ru-RU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88389" y="5047197"/>
            <a:ext cx="2512493" cy="4023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увеличивается</a:t>
            </a:r>
            <a:endParaRPr lang="ru-RU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5501378"/>
            <a:ext cx="2304256" cy="4023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уменьшения</a:t>
            </a:r>
            <a:endParaRPr lang="ru-RU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20652" y="4149080"/>
            <a:ext cx="1682854" cy="4023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зонально</a:t>
            </a:r>
            <a:endParaRPr lang="ru-RU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7067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ttp://photos.lifeisphoto.ru/116/0/11656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8784976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48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9512" y="206646"/>
            <a:ext cx="8784976" cy="149416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Ледник –</a:t>
            </a:r>
            <a:r>
              <a:rPr lang="ru-RU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природный лед, образовавшийся на суше из спрессованного за много лет снега, </a:t>
            </a:r>
            <a:b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обладающий самостоятельным движением </a:t>
            </a:r>
            <a:endParaRPr lang="ru-RU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772816"/>
            <a:ext cx="8641655" cy="4536504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Районы распространения: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Алтай,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Сауыр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Жетысуский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Алатау, Кыргызский Алатау,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Илейский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латау,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Кунгей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Алатау,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Терискей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Алатау – 2724 ледника </a:t>
            </a:r>
          </a:p>
          <a:p>
            <a:pPr marL="0" indent="0" algn="ctr">
              <a:buNone/>
            </a:pP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28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км ³ пресной воды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/>
          </p:nvPr>
        </p:nvSpPr>
        <p:spPr>
          <a:xfrm>
            <a:off x="365775" y="692696"/>
            <a:ext cx="8304663" cy="5619328"/>
          </a:xfrm>
        </p:spPr>
        <p:txBody>
          <a:bodyPr/>
          <a:lstStyle/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Ø"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температура воздуха была ниже 0</a:t>
            </a:r>
            <a:r>
              <a:rPr lang="ru-RU" sz="2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</a:p>
          <a:p>
            <a:pPr>
              <a:spcBef>
                <a:spcPts val="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Ø"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снега выпало больше, чем может растаять</a:t>
            </a:r>
          </a:p>
          <a:p>
            <a:pPr marL="271463" indent="-271463">
              <a:spcBef>
                <a:spcPts val="0"/>
              </a:spcBef>
              <a:buClr>
                <a:schemeClr val="hlink"/>
              </a:buClr>
              <a:buSzPct val="65000"/>
              <a:buFont typeface="+mj-lt"/>
              <a:buAutoNum type="arabicPeriod"/>
            </a:pPr>
            <a:endParaRPr lang="ru-RU" sz="24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260648"/>
            <a:ext cx="8853608" cy="576063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 ледника необходимо: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556792"/>
            <a:ext cx="4320480" cy="50880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556792"/>
            <a:ext cx="4320480" cy="50880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260648"/>
            <a:ext cx="4392488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Снеговая линия</a:t>
            </a:r>
            <a:endParaRPr lang="ru-RU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1371238"/>
            <a:ext cx="4392488" cy="49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Уровень земной поверхности</a:t>
            </a:r>
            <a:endParaRPr lang="ru-RU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9765" y="2348880"/>
            <a:ext cx="7344816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нега выпадает больше, чем может растаять</a:t>
            </a:r>
            <a:endParaRPr lang="ru-RU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3284984"/>
            <a:ext cx="7344816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Отрицательных температур в течение года</a:t>
            </a:r>
            <a:endParaRPr lang="ru-RU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61888" y="4268776"/>
            <a:ext cx="2952328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горах</a:t>
            </a:r>
            <a:endParaRPr lang="ru-RU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04296" y="4235740"/>
            <a:ext cx="2952328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полярных районах</a:t>
            </a:r>
            <a:endParaRPr lang="ru-RU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0062" y="5254384"/>
            <a:ext cx="4012111" cy="11989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подъеме на 1 км температура падает на</a:t>
            </a:r>
          </a:p>
          <a:p>
            <a:pPr algn="ctr"/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градусов </a:t>
            </a:r>
            <a:endParaRPr lang="ru-RU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41582" y="5254384"/>
            <a:ext cx="4056893" cy="11989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дальше от экватора, </a:t>
            </a:r>
          </a:p>
          <a:p>
            <a:pPr algn="ctr"/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 температура </a:t>
            </a:r>
          </a:p>
          <a:p>
            <a:pPr algn="ctr"/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ниже</a:t>
            </a:r>
            <a:endParaRPr lang="ru-RU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08074" y="908720"/>
            <a:ext cx="9623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Это…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43483" y="1788708"/>
            <a:ext cx="3186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Выше которого…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43482" y="2772267"/>
            <a:ext cx="3186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Из-за…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Стрелка вниз 27"/>
          <p:cNvSpPr/>
          <p:nvPr/>
        </p:nvSpPr>
        <p:spPr>
          <a:xfrm>
            <a:off x="4149664" y="970745"/>
            <a:ext cx="484632" cy="27968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4229857" y="2030648"/>
            <a:ext cx="484632" cy="27968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4229330" y="2974061"/>
            <a:ext cx="484632" cy="27968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1711104" y="3902828"/>
            <a:ext cx="484632" cy="27968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7194547" y="3902828"/>
            <a:ext cx="484632" cy="27968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>
            <a:off x="2195736" y="4878825"/>
            <a:ext cx="484632" cy="27968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>
            <a:off x="6784611" y="4878825"/>
            <a:ext cx="484632" cy="27968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1619673" y="3717420"/>
            <a:ext cx="6059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Такая ситуация наблюдается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09828" y="4772832"/>
            <a:ext cx="3186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 как…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195736" y="1333504"/>
            <a:ext cx="4392488" cy="5347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15230" y="2318203"/>
            <a:ext cx="7344817" cy="5347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23476" y="3295487"/>
            <a:ext cx="7376916" cy="5347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918882" y="4235740"/>
            <a:ext cx="3038340" cy="5347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604296" y="4208457"/>
            <a:ext cx="3038733" cy="5347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61205" y="5243703"/>
            <a:ext cx="4010967" cy="12096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730831" y="5224516"/>
            <a:ext cx="4067644" cy="12096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8015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25358" cy="72008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Горный ледник</a:t>
            </a:r>
            <a:endParaRPr lang="ru-RU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836712"/>
            <a:ext cx="8640960" cy="5832648"/>
          </a:xfrm>
        </p:spPr>
      </p:pic>
      <p:sp>
        <p:nvSpPr>
          <p:cNvPr id="8" name="TextBox 7"/>
          <p:cNvSpPr txBox="1"/>
          <p:nvPr/>
        </p:nvSpPr>
        <p:spPr>
          <a:xfrm>
            <a:off x="5148064" y="1381418"/>
            <a:ext cx="2715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00CC"/>
                </a:solidFill>
              </a:rPr>
              <a:t>Фирн  (зернистый лед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25"/>
          <a:stretch/>
        </p:blipFill>
        <p:spPr>
          <a:xfrm>
            <a:off x="160526" y="833481"/>
            <a:ext cx="8803946" cy="590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5103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332656"/>
            <a:ext cx="5760640" cy="79208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Оледенение в Казахстане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48941" y="1484784"/>
            <a:ext cx="7890458" cy="131066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80000"/>
              </a:lnSpc>
            </a:pPr>
            <a:endParaRPr lang="ru-RU" sz="24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lnSpc>
                <a:spcPct val="80000"/>
              </a:lnSpc>
            </a:pPr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Ледники долин  - 19% от общего количества</a:t>
            </a:r>
          </a:p>
          <a:p>
            <a:pPr lvl="0" algn="ctr">
              <a:lnSpc>
                <a:spcPct val="80000"/>
              </a:lnSpc>
            </a:pP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Занимают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66% всей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площади оледенения</a:t>
            </a:r>
          </a:p>
          <a:p>
            <a:pPr lvl="0" algn="ctr">
              <a:lnSpc>
                <a:spcPct val="800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Толщина 50-100 м</a:t>
            </a:r>
          </a:p>
          <a:p>
            <a:pPr lvl="0" algn="ctr">
              <a:lnSpc>
                <a:spcPct val="800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самые крупные ледники</a:t>
            </a:r>
          </a:p>
          <a:p>
            <a:pPr lvl="0" algn="ctr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30014" y="3068960"/>
            <a:ext cx="7890458" cy="13106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80000"/>
              </a:lnSpc>
            </a:pPr>
            <a:r>
              <a:rPr lang="ru-RU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Ледники горных </a:t>
            </a:r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склонов – 79% общего числа ледников</a:t>
            </a:r>
            <a:endParaRPr lang="ru-RU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30225" lvl="0" indent="-530225" algn="ctr">
              <a:lnSpc>
                <a:spcPct val="80000"/>
              </a:lnSpc>
            </a:pP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Занимают 33% всей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площади оледенения</a:t>
            </a:r>
          </a:p>
          <a:p>
            <a:pPr marL="530225" lvl="0" indent="-530225" algn="ctr">
              <a:lnSpc>
                <a:spcPct val="80000"/>
              </a:lnSpc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Толщина – 20-30 м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0014" y="4653136"/>
            <a:ext cx="7890458" cy="13259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80000"/>
              </a:lnSpc>
            </a:pPr>
            <a:r>
              <a:rPr lang="ru-RU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Ледники плоских  </a:t>
            </a:r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вершин</a:t>
            </a:r>
            <a:endParaRPr lang="ru-RU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30225" lvl="0" algn="ctr">
              <a:lnSpc>
                <a:spcPct val="80000"/>
              </a:lnSpc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Занимают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2% от всего количества, </a:t>
            </a:r>
          </a:p>
          <a:p>
            <a:pPr marL="530225" lvl="0" algn="ctr">
              <a:lnSpc>
                <a:spcPct val="80000"/>
              </a:lnSpc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1% площади оледенения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30225" lvl="0" algn="ctr">
              <a:lnSpc>
                <a:spcPct val="80000"/>
              </a:lnSpc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Чаще встречаются в </a:t>
            </a:r>
            <a:r>
              <a:rPr lang="ru-RU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Жонгарском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Алатау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Прямая соединительная линия 9"/>
          <p:cNvCxnSpPr>
            <a:stCxn id="4" idx="1"/>
          </p:cNvCxnSpPr>
          <p:nvPr/>
        </p:nvCxnSpPr>
        <p:spPr>
          <a:xfrm flipH="1">
            <a:off x="611560" y="728700"/>
            <a:ext cx="12961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595011" y="728700"/>
            <a:ext cx="16549" cy="45874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2" idx="1"/>
          </p:cNvCxnSpPr>
          <p:nvPr/>
        </p:nvCxnSpPr>
        <p:spPr>
          <a:xfrm flipH="1" flipV="1">
            <a:off x="630487" y="2140117"/>
            <a:ext cx="318454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 flipV="1">
            <a:off x="595011" y="3695452"/>
            <a:ext cx="318454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 flipV="1">
            <a:off x="595011" y="5316123"/>
            <a:ext cx="318454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73313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48072"/>
          </a:xfrm>
        </p:spPr>
        <p:txBody>
          <a:bodyPr/>
          <a:lstStyle/>
          <a:p>
            <a:r>
              <a:rPr lang="ru-RU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Ледники в горах распространены </a:t>
            </a:r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неравномерно</a:t>
            </a:r>
            <a:endParaRPr lang="ru-RU" sz="40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45383238"/>
              </p:ext>
            </p:extLst>
          </p:nvPr>
        </p:nvGraphicFramePr>
        <p:xfrm>
          <a:off x="251520" y="764704"/>
          <a:ext cx="8640960" cy="56324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7169"/>
                <a:gridCol w="1479215"/>
                <a:gridCol w="2448272"/>
                <a:gridCol w="2736304"/>
              </a:tblGrid>
              <a:tr h="429557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Горная система</a:t>
                      </a:r>
                      <a:endParaRPr lang="ru-RU" sz="2400" b="1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Ледники</a:t>
                      </a:r>
                      <a:endParaRPr lang="ru-RU" sz="2400" b="1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Площадь</a:t>
                      </a:r>
                      <a:endParaRPr lang="ru-RU" sz="2400" b="1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Расположение</a:t>
                      </a:r>
                      <a:endParaRPr lang="ru-RU" sz="2400" b="1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</a:tr>
              <a:tr h="917523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Жетысуский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Алатау</a:t>
                      </a:r>
                    </a:p>
                    <a:p>
                      <a:pPr algn="ctr"/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1369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1000 км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², 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из них 813,9 км² 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на северных склонах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Верховья и бассейны рек: Иле, Каратал, Аксу, </a:t>
                      </a:r>
                      <a:r>
                        <a:rPr lang="ru-RU" sz="2400" b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Лепсы</a:t>
                      </a:r>
                      <a:endParaRPr lang="ru-RU" sz="2400" b="1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</a:tr>
              <a:tr h="158986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Тянь-Шань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1009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772,9 км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dirty="0" err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Илейский</a:t>
                      </a:r>
                      <a:r>
                        <a:rPr lang="ru-RU" sz="2400" b="1" baseline="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 Алатау, </a:t>
                      </a:r>
                      <a:r>
                        <a:rPr lang="ru-RU" sz="24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Кунгей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 Алатау, 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Терискей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 Алатау,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Кыргызский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 и </a:t>
                      </a:r>
                      <a:r>
                        <a:rPr lang="ru-RU" sz="24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Огемский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 хребты</a:t>
                      </a:r>
                    </a:p>
                  </a:txBody>
                  <a:tcPr/>
                </a:tc>
              </a:tr>
              <a:tr h="42955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Алтай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328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72,3 км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cs typeface="Arial"/>
                        </a:rPr>
                        <a:t>²</a:t>
                      </a:r>
                      <a:endParaRPr lang="ru-RU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Хребеты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: Ивановский, </a:t>
                      </a:r>
                      <a:r>
                        <a:rPr lang="ru-RU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Холзун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, </a:t>
                      </a:r>
                      <a:r>
                        <a:rPr lang="ru-RU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Катын</a:t>
                      </a:r>
                      <a:endParaRPr lang="ru-RU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/>
                      </a:endParaRPr>
                    </a:p>
                  </a:txBody>
                  <a:tcPr/>
                </a:tc>
              </a:tr>
              <a:tr h="45810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Сауыр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18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14,8 км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cs typeface="Arial"/>
                        </a:rPr>
                        <a:t>²</a:t>
                      </a:r>
                      <a:endParaRPr lang="ru-RU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/>
                      </a:endParaRPr>
                    </a:p>
                  </a:txBody>
                  <a:tcPr/>
                </a:tc>
              </a:tr>
              <a:tr h="45810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Ледники Казахстана</a:t>
                      </a:r>
                      <a:endParaRPr lang="ru-RU" sz="2400" b="1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2724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2033 км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cs typeface="Arial"/>
                        </a:rPr>
                        <a:t>²</a:t>
                      </a:r>
                      <a:endParaRPr lang="ru-RU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Это пресная вода!</a:t>
                      </a:r>
                      <a:endParaRPr lang="ru-RU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5315"/>
          <a:stretch/>
        </p:blipFill>
        <p:spPr>
          <a:xfrm>
            <a:off x="171879" y="5732059"/>
            <a:ext cx="8800241" cy="95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5264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3663" cy="634082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Крупнейшие ледники Казахстана</a:t>
            </a:r>
            <a:endParaRPr lang="ru-RU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007" y="834803"/>
            <a:ext cx="8795482" cy="5006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782" y="836712"/>
            <a:ext cx="4408209" cy="5906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5992" y="836712"/>
            <a:ext cx="4428494" cy="4981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 flipH="1" flipV="1">
            <a:off x="122193" y="5706684"/>
            <a:ext cx="8856985" cy="10366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7783" y="5528405"/>
            <a:ext cx="88164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ru-RU" sz="2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Ледник Корженевского</a:t>
            </a:r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Илейский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Алатау,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Талгарский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массив, бассейн реки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Шилик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2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Длина 14,4 км, площадь 36,8 км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/>
                <a:cs typeface="Tahoma"/>
              </a:rPr>
              <a:t>², толщина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/>
                <a:cs typeface="Tahoma"/>
              </a:rPr>
              <a:t>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/>
                <a:cs typeface="Tahoma"/>
              </a:rPr>
              <a:t>до 300 м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/>
              <a:cs typeface="Tahoma"/>
            </a:endParaRP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0269" y="5706684"/>
            <a:ext cx="4447345" cy="10647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Ледник Богатырь </a:t>
            </a:r>
          </a:p>
          <a:p>
            <a:pPr algn="ctr">
              <a:lnSpc>
                <a:spcPct val="80000"/>
              </a:lnSpc>
            </a:pP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Илейский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Алатау, река Талгар</a:t>
            </a:r>
          </a:p>
          <a:p>
            <a:pPr algn="ctr">
              <a:lnSpc>
                <a:spcPct val="80000"/>
              </a:lnSpc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длина 9,5 км </a:t>
            </a:r>
          </a:p>
          <a:p>
            <a:pPr algn="ctr">
              <a:lnSpc>
                <a:spcPct val="80000"/>
              </a:lnSpc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корость движения 300-400 м/год</a:t>
            </a:r>
            <a:endParaRPr lang="ru-RU" sz="2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564725" y="5679417"/>
            <a:ext cx="4414453" cy="10639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Ледник </a:t>
            </a:r>
            <a:r>
              <a:rPr lang="ru-RU" sz="2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Жангырык</a:t>
            </a:r>
            <a:r>
              <a:rPr lang="ru-RU" sz="2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Талгарский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массив, река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Шилик</a:t>
            </a:r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длина 8,4 км </a:t>
            </a:r>
          </a:p>
          <a:p>
            <a:pPr algn="ctr">
              <a:lnSpc>
                <a:spcPct val="80000"/>
              </a:lnSpc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Скорость движения 50-70 м/год</a:t>
            </a:r>
            <a:endParaRPr lang="ru-RU" sz="22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359" y="836713"/>
            <a:ext cx="4448774" cy="4828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07502" y="5713296"/>
            <a:ext cx="4428490" cy="10234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Ледник </a:t>
            </a:r>
            <a:r>
              <a:rPr lang="ru-RU" sz="2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Берельский</a:t>
            </a:r>
            <a:endParaRPr lang="ru-RU" sz="20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Алтай, хребет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Катын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река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Берель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площадь 9 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км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²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64725" y="5679417"/>
            <a:ext cx="4428490" cy="10647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Ледник </a:t>
            </a:r>
            <a:r>
              <a:rPr lang="ru-RU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ерга</a:t>
            </a:r>
          </a:p>
          <a:p>
            <a:pPr algn="ctr">
              <a:lnSpc>
                <a:spcPct val="80000"/>
              </a:lnSpc>
            </a:pPr>
            <a:r>
              <a:rPr lang="ru-RU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Жетысуский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Алатау, река </a:t>
            </a:r>
            <a:r>
              <a:rPr lang="ru-RU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Лепси</a:t>
            </a:r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Длина 5,2 км, площадь 11 км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²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5991" y="836712"/>
            <a:ext cx="4443187" cy="4828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59810261"/>
              </p:ext>
            </p:extLst>
          </p:nvPr>
        </p:nvGraphicFramePr>
        <p:xfrm>
          <a:off x="271028" y="898690"/>
          <a:ext cx="8640960" cy="2837688"/>
        </p:xfrm>
        <a:graphic>
          <a:graphicData uri="http://schemas.openxmlformats.org/drawingml/2006/table">
            <a:tbl>
              <a:tblPr/>
              <a:tblGrid>
                <a:gridCol w="2320258"/>
                <a:gridCol w="2628786"/>
                <a:gridCol w="369191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Горы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Снеговая линия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Граница многолетней мерзлоты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Тянь-Шань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3800 </a:t>
                      </a:r>
                      <a:r>
                        <a:rPr lang="ru-R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3000 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374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Жетысуский</a:t>
                      </a:r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 Алатау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3600 м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2800 м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Алтай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2600 м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2000 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Сауыр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2800 м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2300 м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513516" y="6197118"/>
            <a:ext cx="13708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Стр. 136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313915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Снеговая линия и многолетняя мерзлота</a:t>
            </a:r>
            <a:endParaRPr lang="ru-RU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444" y="4077072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Многолетняя мерзлота встречается в районах,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имеющих среднегодовую температуру ниже 0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°С и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 малая мощность снежного покрова.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Общая площадь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м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ноголетней мерзлоты – 32 000 км²,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 40% приходится на горные районы Казахстанского Алтая.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497366" cy="648072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Причины исследования ледников</a:t>
            </a:r>
            <a:endParaRPr lang="ru-RU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0947380"/>
              </p:ext>
            </p:extLst>
          </p:nvPr>
        </p:nvGraphicFramePr>
        <p:xfrm>
          <a:off x="251520" y="692696"/>
          <a:ext cx="8640960" cy="34198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960"/>
              </a:tblGrid>
              <a:tr h="858595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400" b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Внезапные</a:t>
                      </a:r>
                      <a:r>
                        <a:rPr lang="ru-RU" sz="2400" b="1" baseline="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обвалы: 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пульсирующие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Илейский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Алатау: Корженевского, Конституции, Шокальского, </a:t>
                      </a:r>
                      <a:r>
                        <a:rPr lang="ru-RU" sz="24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Жангырык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</a:t>
                      </a:r>
                      <a:r>
                        <a:rPr lang="ru-RU" sz="24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Маметовой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Красина, Южный Талгар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58595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400" b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Ледяные обвалы: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наступление ледников, землетрясения,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интенсивное таяние льда</a:t>
                      </a:r>
                    </a:p>
                  </a:txBody>
                  <a:tcPr/>
                </a:tc>
              </a:tr>
              <a:tr h="290288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400" b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Ледниковые лавины</a:t>
                      </a:r>
                    </a:p>
                  </a:txBody>
                  <a:tcPr/>
                </a:tc>
              </a:tr>
              <a:tr h="290288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400" b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Паводки на</a:t>
                      </a:r>
                      <a:r>
                        <a:rPr lang="ru-RU" sz="2400" b="1" baseline="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горных реках</a:t>
                      </a:r>
                    </a:p>
                  </a:txBody>
                  <a:tcPr/>
                </a:tc>
              </a:tr>
              <a:tr h="290288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400" b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Сели ледникового происхождения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108" y="4149080"/>
            <a:ext cx="4468908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4149080"/>
            <a:ext cx="4248472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47108" y="4149080"/>
            <a:ext cx="1771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Плотина Медео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4945" y="4149080"/>
            <a:ext cx="1729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4964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5"/>
          <p:cNvGrpSpPr>
            <a:grpSpLocks/>
          </p:cNvGrpSpPr>
          <p:nvPr/>
        </p:nvGrpSpPr>
        <p:grpSpPr bwMode="auto">
          <a:xfrm>
            <a:off x="251520" y="2131717"/>
            <a:ext cx="2665062" cy="1285882"/>
            <a:chOff x="430" y="1549"/>
            <a:chExt cx="1672" cy="1160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grpSpPr>
        <p:sp>
          <p:nvSpPr>
            <p:cNvPr id="196679" name="Rectangle 71"/>
            <p:cNvSpPr>
              <a:spLocks noChangeArrowheads="1"/>
            </p:cNvSpPr>
            <p:nvPr/>
          </p:nvSpPr>
          <p:spPr bwMode="auto">
            <a:xfrm>
              <a:off x="745" y="1549"/>
              <a:ext cx="1357" cy="79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96680" name="Rectangle 72"/>
            <p:cNvSpPr>
              <a:spLocks noChangeArrowheads="1"/>
            </p:cNvSpPr>
            <p:nvPr/>
          </p:nvSpPr>
          <p:spPr bwMode="auto">
            <a:xfrm>
              <a:off x="430" y="1549"/>
              <a:ext cx="1665" cy="116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>
              <a:spAutoFit/>
            </a:bodyPr>
            <a:lstStyle/>
            <a:p>
              <a:pPr algn="ctr"/>
              <a:r>
                <a:rPr lang="ru-RU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Воды </a:t>
              </a:r>
            </a:p>
            <a:p>
              <a:pPr algn="ctr"/>
              <a:r>
                <a:rPr lang="ru-RU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океана</a:t>
              </a:r>
            </a:p>
            <a:p>
              <a:pPr algn="ctr"/>
              <a:endParaRPr lang="ru-RU" sz="2800" dirty="0"/>
            </a:p>
          </p:txBody>
        </p:sp>
      </p:grpSp>
      <p:sp>
        <p:nvSpPr>
          <p:cNvPr id="196698" name="Rectangle 90"/>
          <p:cNvSpPr>
            <a:spLocks noChangeArrowheads="1"/>
          </p:cNvSpPr>
          <p:nvPr/>
        </p:nvSpPr>
        <p:spPr bwMode="auto">
          <a:xfrm>
            <a:off x="2095921" y="4193444"/>
            <a:ext cx="1747673" cy="430887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ОЗЕРА</a:t>
            </a:r>
          </a:p>
        </p:txBody>
      </p:sp>
      <p:sp>
        <p:nvSpPr>
          <p:cNvPr id="196700" name="Rectangle 92"/>
          <p:cNvSpPr>
            <a:spLocks noChangeArrowheads="1"/>
          </p:cNvSpPr>
          <p:nvPr/>
        </p:nvSpPr>
        <p:spPr bwMode="auto">
          <a:xfrm>
            <a:off x="7095130" y="4195041"/>
            <a:ext cx="1787090" cy="430887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БОЛОТА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Group 116"/>
          <p:cNvGrpSpPr>
            <a:grpSpLocks/>
          </p:cNvGrpSpPr>
          <p:nvPr/>
        </p:nvGrpSpPr>
        <p:grpSpPr bwMode="auto">
          <a:xfrm>
            <a:off x="1694090" y="341339"/>
            <a:ext cx="5902246" cy="1790378"/>
            <a:chOff x="1424" y="266"/>
            <a:chExt cx="2913" cy="1283"/>
          </a:xfrm>
        </p:grpSpPr>
        <p:grpSp>
          <p:nvGrpSpPr>
            <p:cNvPr id="11" name="Group 111"/>
            <p:cNvGrpSpPr>
              <a:grpSpLocks/>
            </p:cNvGrpSpPr>
            <p:nvPr/>
          </p:nvGrpSpPr>
          <p:grpSpPr bwMode="auto">
            <a:xfrm>
              <a:off x="1424" y="851"/>
              <a:ext cx="2913" cy="698"/>
              <a:chOff x="1424" y="851"/>
              <a:chExt cx="2913" cy="698"/>
            </a:xfrm>
          </p:grpSpPr>
          <p:sp>
            <p:nvSpPr>
              <p:cNvPr id="196673" name="Line 65"/>
              <p:cNvSpPr>
                <a:spLocks noChangeShapeType="1"/>
              </p:cNvSpPr>
              <p:nvPr/>
            </p:nvSpPr>
            <p:spPr bwMode="auto">
              <a:xfrm>
                <a:off x="2880" y="851"/>
                <a:ext cx="1" cy="349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196674" name="Line 66"/>
              <p:cNvSpPr>
                <a:spLocks noChangeShapeType="1"/>
              </p:cNvSpPr>
              <p:nvPr/>
            </p:nvSpPr>
            <p:spPr bwMode="auto">
              <a:xfrm>
                <a:off x="1424" y="1200"/>
                <a:ext cx="1" cy="349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196675" name="Line 67"/>
              <p:cNvSpPr>
                <a:spLocks noChangeShapeType="1"/>
              </p:cNvSpPr>
              <p:nvPr/>
            </p:nvSpPr>
            <p:spPr bwMode="auto">
              <a:xfrm>
                <a:off x="2880" y="1200"/>
                <a:ext cx="1" cy="349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196676" name="Line 68"/>
              <p:cNvSpPr>
                <a:spLocks noChangeShapeType="1"/>
              </p:cNvSpPr>
              <p:nvPr/>
            </p:nvSpPr>
            <p:spPr bwMode="auto">
              <a:xfrm>
                <a:off x="4336" y="1200"/>
                <a:ext cx="1" cy="349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196677" name="Line 69"/>
              <p:cNvSpPr>
                <a:spLocks noChangeShapeType="1"/>
              </p:cNvSpPr>
              <p:nvPr/>
            </p:nvSpPr>
            <p:spPr bwMode="auto">
              <a:xfrm>
                <a:off x="1424" y="1200"/>
                <a:ext cx="1456" cy="1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196678" name="Line 70"/>
              <p:cNvSpPr>
                <a:spLocks noChangeShapeType="1"/>
              </p:cNvSpPr>
              <p:nvPr/>
            </p:nvSpPr>
            <p:spPr bwMode="auto">
              <a:xfrm>
                <a:off x="2880" y="1200"/>
                <a:ext cx="1456" cy="1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96709" name="Rectangle 101"/>
            <p:cNvSpPr>
              <a:spLocks noChangeArrowheads="1"/>
            </p:cNvSpPr>
            <p:nvPr/>
          </p:nvSpPr>
          <p:spPr bwMode="auto">
            <a:xfrm>
              <a:off x="1750" y="266"/>
              <a:ext cx="2284" cy="59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ГИДРОСФЕРА</a:t>
              </a:r>
              <a:endPara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96693" name="Rectangle 85"/>
          <p:cNvSpPr>
            <a:spLocks noChangeArrowheads="1"/>
          </p:cNvSpPr>
          <p:nvPr/>
        </p:nvSpPr>
        <p:spPr bwMode="auto">
          <a:xfrm>
            <a:off x="2832228" y="4903631"/>
            <a:ext cx="3335529" cy="469585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ПОДЗЕМНЫЕ ВОДЫ</a:t>
            </a:r>
          </a:p>
          <a:p>
            <a:pPr algn="ctr"/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6706" name="Rectangle 98"/>
          <p:cNvSpPr>
            <a:spLocks noChangeArrowheads="1"/>
          </p:cNvSpPr>
          <p:nvPr/>
        </p:nvSpPr>
        <p:spPr bwMode="auto">
          <a:xfrm>
            <a:off x="6310452" y="2103419"/>
            <a:ext cx="2571768" cy="128831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Воды атмосферы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2" name="Group 105"/>
          <p:cNvGrpSpPr>
            <a:grpSpLocks/>
          </p:cNvGrpSpPr>
          <p:nvPr/>
        </p:nvGrpSpPr>
        <p:grpSpPr bwMode="auto">
          <a:xfrm>
            <a:off x="3308735" y="2131717"/>
            <a:ext cx="2665062" cy="1285882"/>
            <a:chOff x="430" y="1549"/>
            <a:chExt cx="1672" cy="1000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grpSpPr>
        <p:sp>
          <p:nvSpPr>
            <p:cNvPr id="33" name="Rectangle 71"/>
            <p:cNvSpPr>
              <a:spLocks noChangeArrowheads="1"/>
            </p:cNvSpPr>
            <p:nvPr/>
          </p:nvSpPr>
          <p:spPr bwMode="auto">
            <a:xfrm>
              <a:off x="745" y="1549"/>
              <a:ext cx="1357" cy="79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4" name="Rectangle 72"/>
            <p:cNvSpPr>
              <a:spLocks noChangeArrowheads="1"/>
            </p:cNvSpPr>
            <p:nvPr/>
          </p:nvSpPr>
          <p:spPr bwMode="auto">
            <a:xfrm>
              <a:off x="430" y="1549"/>
              <a:ext cx="1665" cy="10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>
              <a:spAutoFit/>
            </a:bodyPr>
            <a:lstStyle/>
            <a:p>
              <a:pPr algn="ctr"/>
              <a:r>
                <a:rPr lang="ru-RU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Воды </a:t>
              </a:r>
            </a:p>
            <a:p>
              <a:pPr algn="ctr"/>
              <a:r>
                <a:rPr lang="ru-RU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суши</a:t>
              </a:r>
              <a:endPara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5" name="Rectangle 90"/>
          <p:cNvSpPr>
            <a:spLocks noChangeArrowheads="1"/>
          </p:cNvSpPr>
          <p:nvPr/>
        </p:nvSpPr>
        <p:spPr bwMode="auto">
          <a:xfrm>
            <a:off x="299827" y="4193444"/>
            <a:ext cx="1535269" cy="430887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РЕКИ</a:t>
            </a:r>
          </a:p>
        </p:txBody>
      </p:sp>
      <p:sp>
        <p:nvSpPr>
          <p:cNvPr id="36" name="Rectangle 90"/>
          <p:cNvSpPr>
            <a:spLocks noChangeArrowheads="1"/>
          </p:cNvSpPr>
          <p:nvPr/>
        </p:nvSpPr>
        <p:spPr bwMode="auto">
          <a:xfrm>
            <a:off x="5114494" y="4195041"/>
            <a:ext cx="1747673" cy="430887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ЛЕДНИКИ</a:t>
            </a:r>
          </a:p>
        </p:txBody>
      </p:sp>
      <p:cxnSp>
        <p:nvCxnSpPr>
          <p:cNvPr id="4" name="Прямая соединительная линия 3"/>
          <p:cNvCxnSpPr>
            <a:endCxn id="35" idx="0"/>
          </p:cNvCxnSpPr>
          <p:nvPr/>
        </p:nvCxnSpPr>
        <p:spPr>
          <a:xfrm flipH="1">
            <a:off x="1067462" y="3436842"/>
            <a:ext cx="3432530" cy="7566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4499992" y="3417599"/>
            <a:ext cx="3600400" cy="7566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endCxn id="196698" idx="0"/>
          </p:cNvCxnSpPr>
          <p:nvPr/>
        </p:nvCxnSpPr>
        <p:spPr>
          <a:xfrm flipH="1">
            <a:off x="2969758" y="3436843"/>
            <a:ext cx="1522748" cy="7566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endCxn id="36" idx="0"/>
          </p:cNvCxnSpPr>
          <p:nvPr/>
        </p:nvCxnSpPr>
        <p:spPr>
          <a:xfrm>
            <a:off x="4514527" y="3419196"/>
            <a:ext cx="1473804" cy="7758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4499993" y="3417599"/>
            <a:ext cx="0" cy="14860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792088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ru-RU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Ледник имеет самостоятельное движение: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может наступать, остановиться и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отступать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980728"/>
            <a:ext cx="8784976" cy="5572497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 предложение: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скорость накопления снега и образования льда в области питания больше скоро­сти таяния, т. е. приход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…………..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расхода, тогда ледник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……………………,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край его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……………………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скорость накопления снега и образования льда в области питания меньше скорости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таяния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т. е.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приход ……………  расхода,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тогда ледник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……………………,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край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 …………….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скорость накопления снега и образования льда в области питания равна скорости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таяния, т. е. приход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…………………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расходу, тогда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ледник …………………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край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 ….........................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72200" y="2250442"/>
            <a:ext cx="2000112" cy="266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наступает</a:t>
            </a:r>
            <a:endParaRPr lang="ru-RU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27684" y="2606726"/>
            <a:ext cx="2556284" cy="2462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поднимается</a:t>
            </a:r>
            <a:endParaRPr lang="ru-RU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16216" y="3794371"/>
            <a:ext cx="2016224" cy="2903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отступает</a:t>
            </a:r>
            <a:endParaRPr lang="ru-RU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63688" y="4173971"/>
            <a:ext cx="2160240" cy="288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опускается</a:t>
            </a:r>
            <a:endParaRPr lang="ru-RU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03345" y="5292313"/>
            <a:ext cx="1766506" cy="266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равен</a:t>
            </a:r>
            <a:endParaRPr lang="ru-RU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04248" y="5340572"/>
            <a:ext cx="2232248" cy="266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 двигается</a:t>
            </a:r>
            <a:endParaRPr lang="ru-RU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79712" y="5759300"/>
            <a:ext cx="3528392" cy="266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стается на месте</a:t>
            </a:r>
            <a:endParaRPr lang="ru-RU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49339" y="2250442"/>
            <a:ext cx="1394469" cy="3144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больше</a:t>
            </a:r>
            <a:endParaRPr lang="ru-RU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83410" y="3770317"/>
            <a:ext cx="1484479" cy="3144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меньше</a:t>
            </a:r>
            <a:endParaRPr lang="ru-RU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9011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24936" cy="504056"/>
          </a:xfrm>
        </p:spPr>
        <p:txBody>
          <a:bodyPr/>
          <a:lstStyle/>
          <a:p>
            <a:r>
              <a:rPr lang="ru-RU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Проверь себя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716513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К внутренним водам относятся: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моря, реки, озёра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                  б)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реки, озёра, заливы: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в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ледники, озёра, проливы;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г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реки, озёра,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водохранилища;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д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подземные воды, болота,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моря</a:t>
            </a:r>
            <a:endParaRPr lang="ru-RU" sz="2400" dirty="0" smtClean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ru-RU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типов внутренних вод в </a:t>
            </a:r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Казахстане: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а)1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          б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)3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       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4;  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г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Самая полноводная река Казахстана:</a:t>
            </a:r>
            <a:endParaRPr lang="ru-RU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а)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Сырдария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б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Жайык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  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Ертис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Иле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Половодье на горных реках </a:t>
            </a:r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происходит:</a:t>
            </a:r>
            <a:r>
              <a:rPr lang="ru-RU" sz="2400" i="1" dirty="0" smtClean="0"/>
              <a:t>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летом;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осенью;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зимой;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г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весной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Объём воды, протекающей через поперечное сечение реки в единицу времени:</a:t>
            </a:r>
          </a:p>
          <a:p>
            <a:pPr marL="17780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падение реки;                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годовой сток;</a:t>
            </a:r>
          </a:p>
          <a:p>
            <a:pPr marL="17780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 уклон реки;                     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расход воды;</a:t>
            </a:r>
          </a:p>
          <a:p>
            <a:pPr marL="17780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д) характер течения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525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ru-RU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Самое крупное озеро, полностью расположенное в Казахстане: </a:t>
            </a:r>
            <a:endParaRPr lang="ru-RU" sz="24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525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Жайсан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Аральское;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Балкаш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Каспийское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7800" indent="0">
              <a:lnSpc>
                <a:spcPct val="80000"/>
              </a:lnSpc>
              <a:spcBef>
                <a:spcPts val="0"/>
              </a:spcBef>
              <a:buNone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5-конечная звезда 3"/>
          <p:cNvSpPr/>
          <p:nvPr/>
        </p:nvSpPr>
        <p:spPr>
          <a:xfrm>
            <a:off x="4427984" y="1484784"/>
            <a:ext cx="457200" cy="338336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4427984" y="2348880"/>
            <a:ext cx="457200" cy="338336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4362443" y="2946715"/>
            <a:ext cx="457200" cy="338336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395536" y="3503905"/>
            <a:ext cx="457200" cy="338336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4133843" y="4725144"/>
            <a:ext cx="457200" cy="338336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4324620" y="5877272"/>
            <a:ext cx="457200" cy="338336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3785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3913" y="476672"/>
            <a:ext cx="8617532" cy="5296813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Бассейн, к которому относится </a:t>
            </a:r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река </a:t>
            </a:r>
            <a:r>
              <a:rPr lang="ru-RU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Ертис</a:t>
            </a:r>
            <a:r>
              <a:rPr lang="ru-RU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Каспийское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море;            б)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Северный Ледовитый океан;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в)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Балкаш-Алакольский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г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Аральское море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       д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оз.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Тениз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Бассейн, к которому относится р. Иле: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Каспийское море;            б) Северный Ледовитый океан;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Балкаш-Алакольский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г) Аральское море;        д) оз.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Тениз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fontAlgn="b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Уровень Каспийского моря: </a:t>
            </a:r>
            <a:endParaRPr lang="ru-RU" sz="24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fontAlgn="b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-28 м;         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-25 м;         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-30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м;        г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-27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fontAlgn="b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</a:t>
            </a:r>
            <a:r>
              <a:rPr lang="ru-RU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Солёная часть оз. </a:t>
            </a:r>
            <a:r>
              <a:rPr lang="ru-RU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Балкаш</a:t>
            </a:r>
            <a:r>
              <a:rPr lang="ru-RU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ru-RU" sz="24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fontAlgn="b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восточная;   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северная;    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южная;           г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западная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 </a:t>
            </a:r>
            <a:r>
              <a:rPr lang="ru-RU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Ледники в Казахстане расположены: </a:t>
            </a:r>
            <a:endParaRPr lang="ru-RU" sz="24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5250" indent="-9525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на востоке и юго-востоке;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б)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юго-востоке и юго-западе;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в)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севере;   б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на юге и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юго-западе;     г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в центре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страны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5250" indent="-9525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 </a:t>
            </a:r>
            <a:r>
              <a:rPr lang="ru-RU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Глубина залегания пресных артезианских вод в Казахстане: </a:t>
            </a:r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3-30 м;    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3-30 км;    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50-2700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м;          г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10-23 км;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 </a:t>
            </a:r>
            <a:r>
              <a:rPr lang="ru-RU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Глубина залегания грунтовых вод: </a:t>
            </a:r>
            <a:endParaRPr lang="ru-RU" sz="24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3-30 м;    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3-30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км;           в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50-2700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м;            г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10-23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км</a:t>
            </a:r>
            <a:r>
              <a:rPr lang="ru-RU" sz="2400" i="1" dirty="0" smtClean="0"/>
              <a:t>   </a:t>
            </a:r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 Полезные </a:t>
            </a:r>
            <a:r>
              <a:rPr lang="ru-RU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солоноватые воды:</a:t>
            </a:r>
          </a:p>
          <a:p>
            <a:pPr marL="9525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грунтовые;               б)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межпластовые;          в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артезианские;    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г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минеральные;        д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термические</a:t>
            </a:r>
          </a:p>
        </p:txBody>
      </p:sp>
      <p:sp>
        <p:nvSpPr>
          <p:cNvPr id="4" name="5-конечная звезда 3"/>
          <p:cNvSpPr/>
          <p:nvPr/>
        </p:nvSpPr>
        <p:spPr>
          <a:xfrm>
            <a:off x="3867420" y="774494"/>
            <a:ext cx="457200" cy="338336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361722" y="1924800"/>
            <a:ext cx="457200" cy="338336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264309" y="3094718"/>
            <a:ext cx="457200" cy="338336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368659" y="3666728"/>
            <a:ext cx="457200" cy="338336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263514" y="2531164"/>
            <a:ext cx="457200" cy="338336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4324620" y="4527019"/>
            <a:ext cx="457200" cy="338336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361722" y="5117944"/>
            <a:ext cx="457200" cy="338336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383101" y="5994081"/>
            <a:ext cx="457200" cy="338336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520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1655" cy="562074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</a:t>
            </a:r>
            <a:endParaRPr lang="ru-RU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19" y="836712"/>
            <a:ext cx="8641655" cy="5687913"/>
          </a:xfrm>
        </p:spPr>
        <p:txBody>
          <a:bodyPr/>
          <a:lstStyle/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воды называют подземными?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Какое значение имеют подземные воды в жизни людей?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чего зависит распространение и глубина залегания подземных вод?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чем отличие артезианских вод от грунтовых?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Используют ли подземные воды в нашей местности?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какие типы делятся подземные воды?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аково значение минеральных вод?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8199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41655" cy="34605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</a:t>
            </a:r>
            <a:endParaRPr lang="ru-RU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641655" cy="5615905"/>
          </a:xfrm>
        </p:spPr>
        <p:txBody>
          <a:bodyPr/>
          <a:lstStyle/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районы распространения современных ледников.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очему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ледники расположены на разной высоте.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причина понижения снеговой линии к северу? Докажите.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образуются ледники? Какие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типы ледников вы знаете?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районы распространения многолетней мерзлоты.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знаете реки, начинающиеся в ледниках?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6502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88640"/>
            <a:ext cx="8892480" cy="65527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3662" cy="1426170"/>
          </a:xfrm>
        </p:spPr>
        <p:txBody>
          <a:bodyPr/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дом: §34-35,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странице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138 (слайд 24-25)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2895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25358" cy="57606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 - ресурсы</a:t>
            </a:r>
            <a:endParaRPr lang="ru-RU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641655" cy="593253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400" dirty="0" smtClean="0">
                <a:hlinkClick r:id="rId2"/>
              </a:rPr>
              <a:t>http</a:t>
            </a:r>
            <a:r>
              <a:rPr lang="en-US" sz="1400" dirty="0">
                <a:hlinkClick r:id="rId2"/>
              </a:rPr>
              <a:t>://</a:t>
            </a:r>
            <a:r>
              <a:rPr lang="en-US" sz="1400" dirty="0" smtClean="0">
                <a:hlinkClick r:id="rId2"/>
              </a:rPr>
              <a:t>img.wallpaperfolder.com/f/58F1894E62FA/crater-lake-oregon-nature-20179.jpg</a:t>
            </a:r>
            <a:r>
              <a:rPr lang="ru-RU" sz="1400" dirty="0" smtClean="0">
                <a:hlinkClick r:id="rId2"/>
              </a:rPr>
              <a:t>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 smtClean="0">
                <a:hlinkClick r:id="rId2"/>
              </a:rPr>
              <a:t>http</a:t>
            </a:r>
            <a:r>
              <a:rPr lang="en-US" sz="1400" dirty="0">
                <a:hlinkClick r:id="rId2"/>
              </a:rPr>
              <a:t>://</a:t>
            </a:r>
            <a:r>
              <a:rPr lang="en-US" sz="1400" dirty="0" smtClean="0">
                <a:hlinkClick r:id="rId2"/>
              </a:rPr>
              <a:t>onlineslovari.com/photos/entsiklopediya_kolera/ledn</a:t>
            </a:r>
            <a:r>
              <a:rPr lang="ru-RU" sz="1400" dirty="0" smtClean="0">
                <a:hlinkClick r:id="rId2"/>
              </a:rPr>
              <a:t> </a:t>
            </a:r>
            <a:r>
              <a:rPr lang="en-US" sz="1400" dirty="0" smtClean="0">
                <a:hlinkClick r:id="rId2"/>
              </a:rPr>
              <a:t>iki4.jpg</a:t>
            </a:r>
            <a:r>
              <a:rPr lang="ru-RU" sz="1400" dirty="0" smtClean="0"/>
              <a:t> Ледник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400" u="sng" dirty="0">
                <a:hlinkClick r:id="rId3"/>
              </a:rPr>
              <a:t>http://www.alpindustria-tour.ru/images/foto/gals/b/351_1423490927.jpg</a:t>
            </a:r>
            <a:r>
              <a:rPr lang="ru-RU" sz="1400" dirty="0"/>
              <a:t>  Ледник Корженевского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400" u="sng" dirty="0">
                <a:hlinkClick r:id="rId4"/>
              </a:rPr>
              <a:t>http://nature.baikal.ru/phs/norm/52/52208.jpg</a:t>
            </a:r>
            <a:r>
              <a:rPr lang="ru-RU" sz="1400" dirty="0"/>
              <a:t> Ледники </a:t>
            </a:r>
            <a:r>
              <a:rPr lang="ru-RU" sz="1400" dirty="0" smtClean="0"/>
              <a:t>Казахстана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400" dirty="0">
                <a:hlinkClick r:id="rId5"/>
              </a:rPr>
              <a:t>http://</a:t>
            </a:r>
            <a:r>
              <a:rPr lang="en-US" sz="1400" dirty="0" smtClean="0">
                <a:hlinkClick r:id="rId5"/>
              </a:rPr>
              <a:t>cdn01.ru/files/users/images/17/c5/17c50cd8f614b4c1b3fad559ade54b2d.jpg</a:t>
            </a:r>
            <a:r>
              <a:rPr lang="ru-RU" sz="1400" dirty="0" smtClean="0"/>
              <a:t> Алтай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u="sng" dirty="0">
                <a:hlinkClick r:id="rId6"/>
              </a:rPr>
              <a:t>http://kira.faiwer.ru/wp-content/uploads/2011/08/IMG_1266.jpg</a:t>
            </a:r>
            <a:r>
              <a:rPr lang="ru-RU" sz="1400" dirty="0"/>
              <a:t> Ледник Богатырь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u="sng" dirty="0">
                <a:hlinkClick r:id="rId7"/>
              </a:rPr>
              <a:t>http://www.mountain.ru/photo/2004/sev_t_sh/img/136.jpg</a:t>
            </a:r>
            <a:r>
              <a:rPr lang="ru-RU" sz="1400" dirty="0"/>
              <a:t> Ледник </a:t>
            </a:r>
            <a:r>
              <a:rPr lang="ru-RU" sz="1400" dirty="0" err="1"/>
              <a:t>Жангырык</a:t>
            </a:r>
            <a:endParaRPr lang="ru-RU" sz="14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1400" u="sng" dirty="0">
                <a:hlinkClick r:id="rId8"/>
              </a:rPr>
              <a:t>http://turizmvnn.ru/files/system/foto/8405.jpg</a:t>
            </a:r>
            <a:r>
              <a:rPr lang="ru-RU" sz="1400" dirty="0"/>
              <a:t>  </a:t>
            </a:r>
            <a:r>
              <a:rPr lang="ru-RU" sz="1400" dirty="0" err="1"/>
              <a:t>Берельский</a:t>
            </a:r>
            <a:r>
              <a:rPr lang="ru-RU" sz="1400" dirty="0"/>
              <a:t> </a:t>
            </a:r>
            <a:r>
              <a:rPr lang="ru-RU" sz="1400" dirty="0" smtClean="0"/>
              <a:t>ледник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>
                <a:hlinkClick r:id="rId9"/>
              </a:rPr>
              <a:t>http://</a:t>
            </a:r>
            <a:r>
              <a:rPr lang="en-US" sz="1400" dirty="0" smtClean="0">
                <a:hlinkClick r:id="rId9"/>
              </a:rPr>
              <a:t>ski.ru/imgs/logos/logo_11286.JPG</a:t>
            </a:r>
            <a:r>
              <a:rPr lang="ru-RU" sz="1400" dirty="0" smtClean="0"/>
              <a:t> Ледники в горах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>
                <a:hlinkClick r:id="rId10"/>
              </a:rPr>
              <a:t>http://</a:t>
            </a:r>
            <a:r>
              <a:rPr lang="en-US" sz="1400" dirty="0" smtClean="0">
                <a:hlinkClick r:id="rId10"/>
              </a:rPr>
              <a:t>cdn4.cheloveche.ru/photobank/00/b9/47509_original.jpg?1424336893</a:t>
            </a:r>
            <a:r>
              <a:rPr lang="ru-RU" sz="1400" dirty="0" smtClean="0"/>
              <a:t> Круговорот воды в природе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u="sng" dirty="0">
                <a:hlinkClick r:id="rId11"/>
              </a:rPr>
              <a:t>http://priroda36.ru/images/stories/letters/Moskovskaya-obl/Podzemnye-vody/podzemnye-vody.jpg</a:t>
            </a:r>
            <a:r>
              <a:rPr lang="ru-RU" sz="1400" dirty="0"/>
              <a:t> Подземные воды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u="sng" dirty="0">
                <a:hlinkClick r:id="rId12"/>
              </a:rPr>
              <a:t>http://</a:t>
            </a:r>
            <a:r>
              <a:rPr lang="en-US" sz="1400" u="sng" dirty="0" smtClean="0">
                <a:hlinkClick r:id="rId12"/>
              </a:rPr>
              <a:t>www.nat-geo.ru/upload/iblock/ffd/ffd7a00a88c534ab59b3ae3693ff38be.jpg</a:t>
            </a:r>
            <a:r>
              <a:rPr lang="ru-RU" sz="1400" u="sng" dirty="0" smtClean="0"/>
              <a:t>   </a:t>
            </a:r>
            <a:r>
              <a:rPr lang="ru-RU" sz="1400" dirty="0" smtClean="0"/>
              <a:t>Ледник Берга</a:t>
            </a:r>
            <a:endParaRPr lang="ru-RU" sz="14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1400" u="sng" dirty="0">
                <a:hlinkClick r:id="rId13"/>
              </a:rPr>
              <a:t>http://trekkingclub.kz/modules/editor/editor/wysiwygpro/site_files/karta_tuyuksu_big.jpg</a:t>
            </a:r>
            <a:r>
              <a:rPr lang="ru-RU" sz="1400" dirty="0"/>
              <a:t> Карта </a:t>
            </a:r>
            <a:r>
              <a:rPr lang="ru-RU" sz="1400" dirty="0" smtClean="0"/>
              <a:t>ледников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>
                <a:hlinkClick r:id="rId14"/>
              </a:rPr>
              <a:t>http://megabook.ru/stream/mediapreview?Key=%D0%9B%D0%B5%D0%B4%D0%BD%D0%B8%D0%BA%D0%B8%20(%D1%81%D1%85%D0%B5%D0%BC%D0%B0%20%D1%81%D1%82%D1%80%D0%BE%D0%B5%D0%BD%D0%B8%D1%8F)&amp;</a:t>
            </a:r>
            <a:r>
              <a:rPr lang="en-US" sz="1400" dirty="0" smtClean="0">
                <a:hlinkClick r:id="rId14"/>
              </a:rPr>
              <a:t>Width=10000&amp;Height=10000</a:t>
            </a:r>
            <a:r>
              <a:rPr lang="ru-RU" sz="1400" dirty="0" smtClean="0"/>
              <a:t>  Образование ледника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>
                <a:hlinkClick r:id="rId15"/>
              </a:rPr>
              <a:t>http://</a:t>
            </a:r>
            <a:r>
              <a:rPr lang="en-US" sz="1400" dirty="0" smtClean="0">
                <a:hlinkClick r:id="rId15"/>
              </a:rPr>
              <a:t>s57.radikal.ru/i156/1301/df/3f5e86806f9c.jpg</a:t>
            </a:r>
            <a:r>
              <a:rPr lang="ru-RU" sz="1400" dirty="0" smtClean="0"/>
              <a:t> Контурная карта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>
                <a:hlinkClick r:id="rId16"/>
              </a:rPr>
              <a:t>http://</a:t>
            </a:r>
            <a:r>
              <a:rPr lang="en-US" sz="1400" dirty="0" smtClean="0">
                <a:hlinkClick r:id="rId16"/>
              </a:rPr>
              <a:t>img-fotki.yandex.ru/get/6741/115873930.3/0_8bc61_a39473d6_orig.jpg</a:t>
            </a:r>
            <a:r>
              <a:rPr lang="ru-RU" sz="1400" dirty="0" smtClean="0"/>
              <a:t>  Медео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>
                <a:hlinkClick r:id="rId17"/>
              </a:rPr>
              <a:t>http://</a:t>
            </a:r>
            <a:r>
              <a:rPr lang="en-US" sz="1400" dirty="0" smtClean="0">
                <a:hlinkClick r:id="rId17"/>
              </a:rPr>
              <a:t>bm.img.com.ua/berlin/storage/news/600x500/7/44/5f4134e8c3790b147ec7cce4232d5447.jpg</a:t>
            </a:r>
            <a:r>
              <a:rPr lang="ru-RU" sz="1400" dirty="0" smtClean="0"/>
              <a:t>  Сель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>
                <a:hlinkClick r:id="rId18"/>
              </a:rPr>
              <a:t>https://</a:t>
            </a:r>
            <a:r>
              <a:rPr lang="en-US" sz="1400" dirty="0" smtClean="0">
                <a:hlinkClick r:id="rId18"/>
              </a:rPr>
              <a:t>photographers.ua/thumbnails/pictures/522/800x329408s.jpg</a:t>
            </a:r>
            <a:r>
              <a:rPr lang="ru-RU" sz="1400" dirty="0" smtClean="0"/>
              <a:t> Ледник</a:t>
            </a:r>
            <a:endParaRPr lang="ru-RU" sz="1400" dirty="0"/>
          </a:p>
          <a:p>
            <a:pPr lvl="0">
              <a:buFont typeface="Wingdings" panose="05000000000000000000" pitchFamily="2" charset="2"/>
              <a:buChar char="Ø"/>
            </a:pPr>
            <a:endParaRPr lang="ru-RU" sz="1600" dirty="0"/>
          </a:p>
          <a:p>
            <a:pPr>
              <a:buFont typeface="Wingdings" panose="05000000000000000000" pitchFamily="2" charset="2"/>
              <a:buChar char="Ø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2338358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1655" cy="72547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воды называются подземными и </a:t>
            </a:r>
            <a:b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они образуются</a:t>
            </a:r>
            <a: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980728"/>
            <a:ext cx="8784976" cy="572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9055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6381" y="3356990"/>
            <a:ext cx="7370862" cy="33028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95594" cy="692696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Подземные воды -</a:t>
            </a:r>
            <a:endParaRPr lang="ru-RU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8856984" cy="1152128"/>
          </a:xfrm>
        </p:spPr>
        <p:txBody>
          <a:bodyPr/>
          <a:lstStyle/>
          <a:p>
            <a:pPr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</a:t>
            </a: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воды, находящиеся в верхней части земной коры 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(до глубины 12-16 км) 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жидком, твердом и газообразном состоянии</a:t>
            </a:r>
            <a:endParaRPr lang="ru-R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06844585"/>
              </p:ext>
            </p:extLst>
          </p:nvPr>
        </p:nvGraphicFramePr>
        <p:xfrm>
          <a:off x="323528" y="1628800"/>
          <a:ext cx="8640960" cy="17434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0"/>
                <a:gridCol w="432048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600" b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Грунтовые</a:t>
                      </a:r>
                      <a:endParaRPr lang="ru-RU" sz="2600" b="1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600" b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Межпластовые</a:t>
                      </a:r>
                      <a:endParaRPr lang="ru-RU" sz="2600" b="1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воды первого от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поверхности постоянного водоносного слоя, залегающие на водоупорном слое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воды, залегающие между двумя водоупорными слоями (как правило, глинистыми)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09146857"/>
              </p:ext>
            </p:extLst>
          </p:nvPr>
        </p:nvGraphicFramePr>
        <p:xfrm>
          <a:off x="157288" y="605788"/>
          <a:ext cx="8803182" cy="5771000"/>
        </p:xfrm>
        <a:graphic>
          <a:graphicData uri="http://schemas.openxmlformats.org/drawingml/2006/table">
            <a:tbl>
              <a:tblPr/>
              <a:tblGrid>
                <a:gridCol w="1890283"/>
                <a:gridCol w="3707864"/>
                <a:gridCol w="3205035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Тип грунтовых вод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Распространение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Особенности</a:t>
                      </a:r>
                      <a:endParaRPr lang="ru-RU" sz="2000" b="1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060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Трещинный тип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Высокогорные районы: </a:t>
                      </a:r>
                      <a:r>
                        <a:rPr lang="ru-RU" sz="2400" b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Тянь-Шань</a:t>
                      </a:r>
                      <a:r>
                        <a:rPr lang="ru-RU" sz="2400" b="1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, Алтай, </a:t>
                      </a:r>
                      <a:r>
                        <a:rPr lang="ru-RU" sz="2400" b="1" dirty="0" err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Жетысуский</a:t>
                      </a:r>
                      <a:r>
                        <a:rPr lang="ru-RU" sz="2400" b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 Алатау</a:t>
                      </a:r>
                      <a:r>
                        <a:rPr lang="ru-RU" sz="2400" b="1" baseline="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Низкогорья: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b="1" dirty="0" err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Сарыарка</a:t>
                      </a:r>
                      <a:r>
                        <a:rPr lang="ru-RU" sz="2400" b="1" baseline="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 и </a:t>
                      </a:r>
                      <a:r>
                        <a:rPr lang="ru-RU" sz="2400" b="1" baseline="0" dirty="0" err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Мугаджары</a:t>
                      </a:r>
                      <a:endParaRPr lang="ru-RU" sz="2400" b="1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Глубина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 залегания </a:t>
                      </a: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30-50 м, </a:t>
                      </a: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соленость </a:t>
                      </a: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от 0,1 до 0,5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Arial"/>
                        </a:rPr>
                        <a:t>‰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7571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Трещинно-пластовый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 тип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 породах горного </a:t>
                      </a:r>
                      <a:r>
                        <a:rPr lang="ru-RU" sz="2400" b="1" baseline="0" dirty="0" err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Мангыстау</a:t>
                      </a:r>
                      <a:r>
                        <a:rPr lang="ru-RU" sz="2400" b="1" baseline="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в отдельных районах </a:t>
                      </a:r>
                      <a:r>
                        <a:rPr lang="ru-RU" sz="2400" b="1" dirty="0" err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Сарыарки</a:t>
                      </a:r>
                      <a:r>
                        <a:rPr lang="ru-RU" sz="2400" b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Иногда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 на юге и востоке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Казахстана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Залегают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 на глубине до сотен метров, минерализация от пресных до солоноватых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(0,2 - 3,0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Arial"/>
                        </a:rPr>
                        <a:t>‰)</a:t>
                      </a:r>
                      <a:endParaRPr lang="ru-RU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9496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Пластовый </a:t>
                      </a:r>
                      <a:endParaRPr lang="ru-RU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тип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На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 равнинах и в предгорьях, впадинах и в речных долинах: запад, </a:t>
                      </a: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северо-восток, юг</a:t>
                      </a: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артезианские воды</a:t>
                      </a:r>
                      <a:endParaRPr lang="ru-RU" sz="2400" b="1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Глубина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 залегания: грунтовые – 3-30 м,</a:t>
                      </a: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высоконапорные </a:t>
                      </a: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с разной минерализацией</a:t>
                      </a: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Пресные – 500-800 м, </a:t>
                      </a: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Долина Иле  до 2700 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028587" y="1124744"/>
            <a:ext cx="6912768" cy="153318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5536" y="6278767"/>
            <a:ext cx="1370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Стр. 133</a:t>
            </a:r>
            <a:endParaRPr lang="ru-RU" sz="24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15449" y="2585925"/>
            <a:ext cx="6925906" cy="171036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028587" y="4296286"/>
            <a:ext cx="6912768" cy="206035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67952" y="176296"/>
            <a:ext cx="8761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</a:t>
            </a:r>
            <a:r>
              <a:rPr lang="ru-RU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характеру залегания</a:t>
            </a:r>
            <a:endParaRPr lang="ru-RU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274638"/>
            <a:ext cx="7561262" cy="43971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Типы подземных вод</a:t>
            </a:r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(глубина залегания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76483046"/>
              </p:ext>
            </p:extLst>
          </p:nvPr>
        </p:nvGraphicFramePr>
        <p:xfrm>
          <a:off x="251520" y="774621"/>
          <a:ext cx="8640960" cy="57729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2480"/>
                <a:gridCol w="3855865"/>
                <a:gridCol w="2962615"/>
              </a:tblGrid>
              <a:tr h="42689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Тип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Особенности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Использование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034429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Грунтовые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Глубина залегания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3-30 м.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Безнапорные, 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уровень изменяется по сезонам года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Источники водоснабжения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для людей и животных (колодцы)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93279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Глубинные</a:t>
                      </a:r>
                    </a:p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(артезианские)</a:t>
                      </a:r>
                    </a:p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1126 год</a:t>
                      </a:r>
                    </a:p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Франция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Казахстане – более 70 артезианских бассейнов 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lang="en-US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= озера </a:t>
                      </a:r>
                      <a:r>
                        <a:rPr lang="ru-RU" sz="24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Балкаш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200" b="1" baseline="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Самое большое подземное «море» в </a:t>
                      </a:r>
                      <a:r>
                        <a:rPr lang="ru-RU" sz="2200" b="1" baseline="0" dirty="0" err="1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Мойынкумах</a:t>
                      </a:r>
                      <a:r>
                        <a:rPr lang="ru-RU" sz="2200" b="1" baseline="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на глубине   300-500 м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200" b="1" baseline="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</a:t>
                      </a:r>
                      <a:r>
                        <a:rPr lang="ru-RU" sz="2200" b="1" baseline="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= 50 000 км²</a:t>
                      </a:r>
                      <a:endParaRPr lang="ru-RU" sz="2200" b="1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Источники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водоснабжения во всех регионах Казахстана и для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промышленных нужд и орошения.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06040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Минеральные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Питьевые</a:t>
                      </a:r>
                      <a:r>
                        <a:rPr lang="ru-RU" sz="2400" b="1" baseline="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и бальнеологические</a:t>
                      </a:r>
                      <a:endParaRPr lang="ru-RU" sz="2400" b="1" dirty="0" smtClean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Углекислые, хлоридные, сероводородные, кальциево- натриевые,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железистые, радоновые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2400" b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Санаторно-курортное лечение:</a:t>
                      </a:r>
                    </a:p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Алмаарасан </a:t>
                      </a:r>
                      <a:r>
                        <a:rPr lang="ru-RU" sz="2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lang="ru-RU" sz="22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Илейский</a:t>
                      </a:r>
                      <a:r>
                        <a:rPr lang="ru-RU" sz="2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Алатау),</a:t>
                      </a:r>
                    </a:p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22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Капаларасан</a:t>
                      </a:r>
                      <a:r>
                        <a:rPr lang="ru-RU" sz="2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</a:t>
                      </a:r>
                      <a:r>
                        <a:rPr lang="ru-RU" sz="22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Жетысу</a:t>
                      </a:r>
                      <a:r>
                        <a:rPr lang="ru-RU" sz="2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2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Сарыагаш</a:t>
                      </a:r>
                      <a:r>
                        <a:rPr lang="ru-RU" sz="2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(ЮКО) Рахмановские ключи</a:t>
                      </a:r>
                    </a:p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22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(Алтай)</a:t>
                      </a:r>
                      <a:endParaRPr lang="ru-RU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080624" y="1209437"/>
            <a:ext cx="6795654" cy="12241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080624" y="2449204"/>
            <a:ext cx="6768752" cy="20599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39552" y="6255391"/>
            <a:ext cx="1370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Стр. 133</a:t>
            </a:r>
            <a:endParaRPr lang="ru-RU" sz="24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07525" y="4509120"/>
            <a:ext cx="6768753" cy="197710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04856" cy="1296144"/>
          </a:xfr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lnSpc>
                <a:spcPct val="90000"/>
              </a:lnSpc>
              <a:spcBef>
                <a:spcPts val="0"/>
              </a:spcBef>
            </a:pPr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Термальные воды -</a:t>
            </a:r>
            <a:b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глубинные </a:t>
            </a:r>
            <a:r>
              <a:rPr lang="ru-RU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горячие воды </a:t>
            </a:r>
            <a: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температурой от 20 до </a:t>
            </a:r>
            <a: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</a:t>
            </a:r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°С</a:t>
            </a:r>
            <a:endParaRPr lang="ru-RU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5" y="3501008"/>
            <a:ext cx="8727029" cy="5140449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ru-RU" sz="24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83568" y="2204864"/>
            <a:ext cx="7704856" cy="114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</a:pPr>
            <a:endParaRPr lang="ru-RU" sz="28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Используются 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для теплоснабжения, источник тепловой энергии, для лечения различных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заболеваний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ru-RU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707049" y="3671050"/>
            <a:ext cx="403244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Геотермальное месторождение недалеко от Шымкента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(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+80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°С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)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используется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для теплоснабжения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жилых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домов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95536" y="3671050"/>
            <a:ext cx="403907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Геотермальный источник 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(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+80-120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°С)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р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ядом с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А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лматы обеспечивает обогрев теплиц 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в зимнее время года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293680" y="1916868"/>
            <a:ext cx="484632" cy="21602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480957" y="3390274"/>
            <a:ext cx="484632" cy="21602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2172757" y="3423643"/>
            <a:ext cx="484632" cy="21602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99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97366" cy="504056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Подземные воды</a:t>
            </a:r>
            <a:endParaRPr lang="ru-RU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836712"/>
            <a:ext cx="8712968" cy="5832648"/>
          </a:xfrm>
        </p:spPr>
      </p:pic>
      <p:sp>
        <p:nvSpPr>
          <p:cNvPr id="5" name="Блок-схема: узел 4"/>
          <p:cNvSpPr/>
          <p:nvPr/>
        </p:nvSpPr>
        <p:spPr>
          <a:xfrm>
            <a:off x="5209343" y="4437112"/>
            <a:ext cx="2232248" cy="792088"/>
          </a:xfrm>
          <a:prstGeom prst="flowChartConnecto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Юг 50% </a:t>
            </a:r>
            <a:endParaRPr lang="ru-RU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5436096" y="2664634"/>
            <a:ext cx="1194889" cy="792088"/>
          </a:xfrm>
          <a:prstGeom prst="flowChartConnecto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30% </a:t>
            </a:r>
            <a:endParaRPr lang="ru-RU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6948264" y="2787320"/>
            <a:ext cx="1656183" cy="620350"/>
          </a:xfrm>
          <a:prstGeom prst="flowChartConnecto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Восток</a:t>
            </a:r>
            <a:endParaRPr lang="ru-RU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4263106" y="1876443"/>
            <a:ext cx="1533030" cy="616453"/>
          </a:xfrm>
          <a:prstGeom prst="flowChartConnecto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Север </a:t>
            </a:r>
            <a:endParaRPr lang="ru-RU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4210918" y="3456722"/>
            <a:ext cx="1585217" cy="616453"/>
          </a:xfrm>
          <a:prstGeom prst="flowChartConnecto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</a:t>
            </a:r>
            <a:endParaRPr lang="ru-RU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029621" y="2492896"/>
            <a:ext cx="406475" cy="5677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6" idx="2"/>
          </p:cNvCxnSpPr>
          <p:nvPr/>
        </p:nvCxnSpPr>
        <p:spPr>
          <a:xfrm flipV="1">
            <a:off x="4860032" y="3060678"/>
            <a:ext cx="576064" cy="3960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6630986" y="3047536"/>
            <a:ext cx="317278" cy="499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Блок-схема: узел 22"/>
          <p:cNvSpPr/>
          <p:nvPr/>
        </p:nvSpPr>
        <p:spPr>
          <a:xfrm>
            <a:off x="1187624" y="3258700"/>
            <a:ext cx="1656184" cy="792088"/>
          </a:xfrm>
          <a:prstGeom prst="flowChartConnecto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Запад </a:t>
            </a:r>
            <a:r>
              <a:rPr lang="ru-RU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0% </a:t>
            </a:r>
            <a:endParaRPr lang="ru-RU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55642" y="5771912"/>
            <a:ext cx="2886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Используются – 14%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6850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1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7610310"/>
              </p:ext>
            </p:extLst>
          </p:nvPr>
        </p:nvGraphicFramePr>
        <p:xfrm>
          <a:off x="251520" y="332656"/>
          <a:ext cx="8640960" cy="51998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256"/>
                <a:gridCol w="6336704"/>
              </a:tblGrid>
              <a:tr h="370840">
                <a:tc gridSpan="2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2800" b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Определите виды подземных вод:</a:t>
                      </a:r>
                    </a:p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подземные, грунтовые, артезианские, </a:t>
                      </a:r>
                    </a:p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термальные, минеральные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400" b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Грунтовые</a:t>
                      </a:r>
                      <a:endParaRPr lang="ru-RU" sz="2400" b="1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Воды первого от поверхности постоянного водоносного слоя, залегающие на водоупорном слое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400" b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Подземные</a:t>
                      </a:r>
                      <a:endParaRPr lang="ru-RU" sz="2400" b="1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Воды, находящие в верхней части земной коры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(до глубины 12-16 км) в жидком, твердом и газообразном состоянии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400" b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Термальные</a:t>
                      </a:r>
                      <a:endParaRPr lang="ru-RU" sz="2400" b="1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Подземные воды,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н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агретые выше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20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cs typeface="Arial"/>
                        </a:rPr>
                        <a:t>°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400" b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Минеральные</a:t>
                      </a:r>
                      <a:endParaRPr lang="ru-RU" sz="2400" b="1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Солоноватые воды, содержащие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вещества, которые обладают полезными для человека свойствами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400" b="1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Артезианские</a:t>
                      </a:r>
                      <a:endParaRPr lang="ru-RU" sz="2400" b="1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Напорные подземные воды, заключенные в водоносных</a:t>
                      </a:r>
                      <a:r>
                        <a:rPr lang="ru-RU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пластах горных пород между водоупорными слоями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r="78735" b="27048"/>
          <a:stretch/>
        </p:blipFill>
        <p:spPr>
          <a:xfrm>
            <a:off x="406912" y="3673565"/>
            <a:ext cx="2076214" cy="7635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3614" r="77828" b="44153"/>
          <a:stretch/>
        </p:blipFill>
        <p:spPr>
          <a:xfrm>
            <a:off x="309506" y="3229744"/>
            <a:ext cx="2210266" cy="3432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3384" b="68498"/>
          <a:stretch/>
        </p:blipFill>
        <p:spPr>
          <a:xfrm>
            <a:off x="323528" y="1272169"/>
            <a:ext cx="2160240" cy="8536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877" r="79293" b="26142"/>
          <a:stretch/>
        </p:blipFill>
        <p:spPr>
          <a:xfrm>
            <a:off x="323528" y="4653136"/>
            <a:ext cx="2196244" cy="8461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1446" b="68498"/>
          <a:stretch/>
        </p:blipFill>
        <p:spPr>
          <a:xfrm>
            <a:off x="309506" y="2223664"/>
            <a:ext cx="2173620" cy="85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5477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Zim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Zima</Template>
  <TotalTime>1222</TotalTime>
  <Words>1756</Words>
  <Application>Microsoft Office PowerPoint</Application>
  <PresentationFormat>Экран (4:3)</PresentationFormat>
  <Paragraphs>324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Zima</vt:lpstr>
      <vt:lpstr>ПОДЗЕМНЫЕ ВОДЫ ЛЕДНИКИ ВЕЧНАЯ МЕРЗЛОТА</vt:lpstr>
      <vt:lpstr>Слайд 2</vt:lpstr>
      <vt:lpstr>Какие воды называются подземными и  как они образуются?</vt:lpstr>
      <vt:lpstr>Подземные воды -</vt:lpstr>
      <vt:lpstr>Слайд 5</vt:lpstr>
      <vt:lpstr>Типы подземных вод (глубина залегания)</vt:lpstr>
      <vt:lpstr>Термальные воды - глубинные горячие воды  с температурой от 20 до 200°С</vt:lpstr>
      <vt:lpstr>Подземные воды</vt:lpstr>
      <vt:lpstr>Слайд 9</vt:lpstr>
      <vt:lpstr>Заполните пробелы в тексте: </vt:lpstr>
      <vt:lpstr>Ледник – природный лед, образовавшийся на суше из спрессованного за много лет снега,  обладающий самостоятельным движением </vt:lpstr>
      <vt:lpstr> Для образования ледника необходимо: </vt:lpstr>
      <vt:lpstr>Слайд 13</vt:lpstr>
      <vt:lpstr>Горный ледник</vt:lpstr>
      <vt:lpstr>Слайд 15</vt:lpstr>
      <vt:lpstr>Ледники в горах распространены неравномерно</vt:lpstr>
      <vt:lpstr>Крупнейшие ледники Казахстана</vt:lpstr>
      <vt:lpstr>Слайд 18</vt:lpstr>
      <vt:lpstr>Причины исследования ледников</vt:lpstr>
      <vt:lpstr>Ледник имеет самостоятельное движение: может наступать, остановиться и отступать</vt:lpstr>
      <vt:lpstr>Проверь себя</vt:lpstr>
      <vt:lpstr>Слайд 22</vt:lpstr>
      <vt:lpstr>Вопросы</vt:lpstr>
      <vt:lpstr>Вопросы</vt:lpstr>
      <vt:lpstr>На дом: §34-35,  вопросы на странице 138 (слайд 24-25) </vt:lpstr>
      <vt:lpstr>Интернет - ресурсы</vt:lpstr>
    </vt:vector>
  </TitlesOfParts>
  <Manager>АКТАУ</Manager>
  <Company>ЭКЛИЦЕЙ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ПОДЗЕМНЫЕ ВОДЫ. ЛЕДНИКИ</dc:title>
  <dc:subject>8 КЛАСС</dc:subject>
  <dc:creator>Рябова Л.Н.</dc:creator>
  <cp:keywords>Никита</cp:keywords>
  <cp:lastModifiedBy>Оля</cp:lastModifiedBy>
  <cp:revision>114</cp:revision>
  <dcterms:created xsi:type="dcterms:W3CDTF">2014-01-06T17:28:31Z</dcterms:created>
  <dcterms:modified xsi:type="dcterms:W3CDTF">2017-02-20T16:08:35Z</dcterms:modified>
  <cp:category>ФИЗИЧЕСКАЯ ГЕОГРАФИЯ КАЗАХСТАНА</cp:category>
</cp:coreProperties>
</file>