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9" r:id="rId3"/>
    <p:sldId id="270" r:id="rId4"/>
    <p:sldId id="265" r:id="rId5"/>
    <p:sldId id="267" r:id="rId6"/>
    <p:sldId id="266" r:id="rId7"/>
    <p:sldId id="259" r:id="rId8"/>
    <p:sldId id="268" r:id="rId9"/>
    <p:sldId id="272" r:id="rId10"/>
    <p:sldId id="274" r:id="rId11"/>
    <p:sldId id="262" r:id="rId12"/>
    <p:sldId id="27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259A00"/>
    <a:srgbClr val="CC0099"/>
    <a:srgbClr val="00CC00"/>
    <a:srgbClr val="00FF00"/>
    <a:srgbClr val="CCCC00"/>
    <a:srgbClr val="FFD44B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F8672-84F7-4F93-B53B-BBC287324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CE85D-7834-4DEB-BB9F-7CF1AA5E6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48153-51BF-41E6-A4FF-E72D7F71B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83A24-DCE8-4D58-AB02-77A33E7E2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4814E-AD85-49B5-983E-57041DAE9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34271-9EEB-413E-B886-92DC0A880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1A910-F0C5-4349-A8F5-FAA3941BA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D80FD-9721-4835-94A4-D3EF46F37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BE58F-F45C-45DD-BCF5-48978DD8D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A0480-BFDF-4D20-9F83-C7EB09C98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CE51D-372A-46C7-9E28-492A28E8C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ED12B3F-79F8-48BB-BE57-63DF87D29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Машиностроительный комплекс</a:t>
            </a:r>
          </a:p>
        </p:txBody>
      </p:sp>
      <p:pic>
        <p:nvPicPr>
          <p:cNvPr id="2052" name="Picture 4" descr="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0"/>
            <a:ext cx="23764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860800"/>
            <a:ext cx="29511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panKX-TS2565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034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PH02743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260350"/>
            <a:ext cx="22669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Vis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3284538"/>
            <a:ext cx="22320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kamaz[1]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635896" y="404664"/>
            <a:ext cx="2303488" cy="134208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22288" y="41275"/>
            <a:ext cx="846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В целом, машиностроение можно разделить на три группы: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47938" y="904875"/>
            <a:ext cx="3471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МАШИНОСТРОЕНИЕ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19200" y="1681163"/>
            <a:ext cx="13890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ТЯЖЕЛОЕ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76600" y="1676400"/>
            <a:ext cx="2289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ОБЩЕЕ, СРЕДНЕЕ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629400" y="1681163"/>
            <a:ext cx="12001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ТОЧНОЕ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 rot="-5400000">
            <a:off x="-461169" y="2901157"/>
            <a:ext cx="1463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особенности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09600" y="2362200"/>
            <a:ext cx="25003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/>
              <a:t> Высокая  металлоем-</a:t>
            </a:r>
          </a:p>
          <a:p>
            <a:r>
              <a:rPr lang="ru-RU" sz="1800"/>
              <a:t>кость, малая трудоем-</a:t>
            </a:r>
          </a:p>
          <a:p>
            <a:r>
              <a:rPr lang="ru-RU" sz="1800"/>
              <a:t>кость.</a:t>
            </a:r>
          </a:p>
          <a:p>
            <a:endParaRPr lang="ru-RU" sz="1800"/>
          </a:p>
          <a:p>
            <a:endParaRPr lang="ru-RU" sz="180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276600" y="2362200"/>
            <a:ext cx="239236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Среднее потребление</a:t>
            </a:r>
          </a:p>
          <a:p>
            <a:r>
              <a:rPr lang="ru-RU" sz="1800"/>
              <a:t>металла, не высокая</a:t>
            </a:r>
          </a:p>
          <a:p>
            <a:r>
              <a:rPr lang="ru-RU" sz="1800"/>
              <a:t>трудоемкость.</a:t>
            </a:r>
          </a:p>
          <a:p>
            <a:endParaRPr lang="ru-RU" sz="1800"/>
          </a:p>
          <a:p>
            <a:endParaRPr lang="ru-RU" sz="1800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867400" y="2335213"/>
            <a:ext cx="3014663" cy="147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Малая металлоемкость,</a:t>
            </a:r>
          </a:p>
          <a:p>
            <a:r>
              <a:rPr lang="ru-RU" sz="1800"/>
              <a:t>широкое применение цвет-</a:t>
            </a:r>
          </a:p>
          <a:p>
            <a:r>
              <a:rPr lang="ru-RU" sz="1800"/>
              <a:t>ных металлов, энергоем-</a:t>
            </a:r>
          </a:p>
          <a:p>
            <a:r>
              <a:rPr lang="ru-RU" sz="1800"/>
              <a:t>кость, требует квалифика-</a:t>
            </a:r>
          </a:p>
          <a:p>
            <a:r>
              <a:rPr lang="ru-RU" sz="1800"/>
              <a:t>ционную рабочую силу.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 rot="-5400000">
            <a:off x="-234950" y="4437063"/>
            <a:ext cx="102393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отрасли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09600" y="40386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dirty="0"/>
              <a:t>Горно-шахтное </a:t>
            </a:r>
            <a:r>
              <a:rPr lang="ru-RU" sz="1800" dirty="0" err="1"/>
              <a:t>маш</a:t>
            </a:r>
            <a:r>
              <a:rPr lang="ru-RU" sz="1800" dirty="0"/>
              <a:t>.</a:t>
            </a:r>
          </a:p>
          <a:p>
            <a:r>
              <a:rPr lang="ru-RU" dirty="0"/>
              <a:t>э</a:t>
            </a:r>
            <a:r>
              <a:rPr lang="ru-RU" sz="1800" dirty="0" smtClean="0"/>
              <a:t>нергетическое </a:t>
            </a:r>
            <a:r>
              <a:rPr lang="ru-RU" sz="1800" dirty="0" err="1"/>
              <a:t>маш</a:t>
            </a:r>
            <a:r>
              <a:rPr lang="ru-RU" sz="1800" dirty="0"/>
              <a:t>.</a:t>
            </a:r>
          </a:p>
          <a:p>
            <a:r>
              <a:rPr lang="ru-RU" sz="1800" dirty="0"/>
              <a:t>Судостроение,</a:t>
            </a:r>
          </a:p>
          <a:p>
            <a:r>
              <a:rPr lang="ru-RU" sz="1800" dirty="0"/>
              <a:t>Локомотивостроение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276600" y="4038600"/>
            <a:ext cx="23685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Станкостроение для </a:t>
            </a:r>
          </a:p>
          <a:p>
            <a:r>
              <a:rPr lang="ru-RU" sz="1800"/>
              <a:t>лесной, легкой и пи-</a:t>
            </a:r>
          </a:p>
          <a:p>
            <a:r>
              <a:rPr lang="ru-RU" sz="1800"/>
              <a:t>щевой промышлен-</a:t>
            </a:r>
          </a:p>
          <a:p>
            <a:r>
              <a:rPr lang="ru-RU" sz="1800"/>
              <a:t>ности.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943600" y="4038600"/>
            <a:ext cx="29718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/>
              <a:t>Приборостроение, </a:t>
            </a:r>
          </a:p>
          <a:p>
            <a:pPr algn="ctr"/>
            <a:r>
              <a:rPr lang="ru-RU" sz="1800"/>
              <a:t>Вычислит. техника,</a:t>
            </a:r>
          </a:p>
          <a:p>
            <a:pPr algn="ctr"/>
            <a:r>
              <a:rPr lang="ru-RU" sz="1800"/>
              <a:t>Лазерная техника,</a:t>
            </a:r>
          </a:p>
          <a:p>
            <a:pPr algn="ctr"/>
            <a:r>
              <a:rPr lang="ru-RU" sz="1800"/>
              <a:t>Роботостроение и т.д.</a:t>
            </a: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1905000" y="114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6019800" y="1143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19050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71628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4343400" y="137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" name="Picture 5" descr="DSC0043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73216"/>
            <a:ext cx="252653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DSC0047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373216"/>
            <a:ext cx="216008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4" grpId="0" animBg="1" autoUpdateAnimBg="0"/>
      <p:bldP spid="5125" grpId="0" animBg="1" autoUpdateAnimBg="0"/>
      <p:bldP spid="5126" grpId="0" animBg="1" autoUpdateAnimBg="0"/>
      <p:bldP spid="5127" grpId="0" animBg="1" autoUpdateAnimBg="0"/>
      <p:bldP spid="5130" grpId="0" animBg="1" autoUpdateAnimBg="0"/>
      <p:bldP spid="5131" grpId="0" animBg="1" autoUpdateAnimBg="0"/>
      <p:bldP spid="5132" grpId="0" animBg="1"/>
      <p:bldP spid="5133" grpId="0" animBg="1"/>
      <p:bldP spid="5134" grpId="0" animBg="1" autoUpdateAnimBg="0"/>
      <p:bldP spid="5135" grpId="0" animBg="1" autoUpdateAnimBg="0"/>
      <p:bldP spid="5136" grpId="0" animBg="1"/>
      <p:bldP spid="5137" grpId="0" animBg="1"/>
      <p:bldP spid="5142" grpId="0" animBg="1"/>
      <p:bldP spid="5143" grpId="0" animBg="1"/>
      <p:bldP spid="5144" grpId="0" animBg="1"/>
      <p:bldP spid="5145" grpId="0" animBg="1"/>
      <p:bldP spid="51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Проблемы развития"/>
          <p:cNvPicPr>
            <a:picLocks noChangeAspect="1" noChangeArrowheads="1"/>
          </p:cNvPicPr>
          <p:nvPr/>
        </p:nvPicPr>
        <p:blipFill>
          <a:blip r:embed="rId2" cstate="print"/>
          <a:srcRect r="8264" b="6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1287" y="-63788"/>
            <a:ext cx="87214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Кроссворд “Машиностроительный комплекс”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764704"/>
            <a:ext cx="5256584" cy="594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1520" y="908720"/>
            <a:ext cx="33123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Фактор размещения новейших отраслей машиностроения.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Машиностроение выпускающее продукцию: часы, телевизоры, , самолеты, станки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Производство определенной (однородной) продукции.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Производственные связи между предприятиями машиностроения, выпускающими определенную продукцию.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27584" y="2348880"/>
            <a:ext cx="7331075" cy="2123658"/>
          </a:xfrm>
          <a:prstGeom prst="rect">
            <a:avLst/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dirty="0">
                <a:solidFill>
                  <a:schemeClr val="accent5">
                    <a:lumMod val="10000"/>
                  </a:schemeClr>
                </a:solidFill>
              </a:rPr>
              <a:t>Перечислите продукты машиностроения, которые</a:t>
            </a:r>
          </a:p>
          <a:p>
            <a:r>
              <a:rPr lang="ru-RU" sz="4400" dirty="0">
                <a:solidFill>
                  <a:schemeClr val="accent5">
                    <a:lumMod val="10000"/>
                  </a:schemeClr>
                </a:solidFill>
              </a:rPr>
              <a:t>есть у Вас </a:t>
            </a:r>
            <a:r>
              <a:rPr lang="ru-RU" sz="4400" dirty="0" smtClean="0">
                <a:solidFill>
                  <a:schemeClr val="accent5">
                    <a:lumMod val="10000"/>
                  </a:schemeClr>
                </a:solidFill>
              </a:rPr>
              <a:t>дома.</a:t>
            </a:r>
            <a:endParaRPr lang="ru-RU" sz="44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158750"/>
            <a:ext cx="1458913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/>
              <a:t>ТЕМА</a:t>
            </a:r>
          </a:p>
          <a:p>
            <a:pPr algn="ctr"/>
            <a:r>
              <a:rPr lang="ru-RU" sz="2400"/>
              <a:t>УРОКА: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696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Bookman Old Style" pitchFamily="18" charset="0"/>
              </a:rPr>
              <a:t>«МАШИНОСТРОИТЕЛЬНЫЙ КОМПЛЕКС».</a:t>
            </a:r>
            <a:endParaRPr lang="ru-RU" sz="24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0" y="1489075"/>
            <a:ext cx="1382713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/>
              <a:t>ПЛАН</a:t>
            </a:r>
          </a:p>
          <a:p>
            <a:pPr algn="ctr"/>
            <a:r>
              <a:rPr lang="ru-RU" sz="2400"/>
              <a:t>УРОКА: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67544" y="2492896"/>
            <a:ext cx="8352928" cy="2123658"/>
          </a:xfrm>
          <a:prstGeom prst="rect">
            <a:avLst/>
          </a:prstGeom>
          <a:solidFill>
            <a:srgbClr val="CCFF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5">
                    <a:lumMod val="10000"/>
                  </a:schemeClr>
                </a:solidFill>
              </a:rPr>
              <a:t>Что же такое, по Вашему мнению, машиностроительный комплекс?</a:t>
            </a:r>
          </a:p>
        </p:txBody>
      </p:sp>
      <p:pic>
        <p:nvPicPr>
          <p:cNvPr id="3083" name="Picture 11" descr="C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196752"/>
            <a:ext cx="2224087" cy="579438"/>
          </a:xfrm>
          <a:prstGeom prst="rect">
            <a:avLst/>
          </a:prstGeom>
          <a:noFill/>
        </p:spPr>
      </p:pic>
      <p:pic>
        <p:nvPicPr>
          <p:cNvPr id="3084" name="Picture 12" descr="CLO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13176"/>
            <a:ext cx="1195388" cy="1228725"/>
          </a:xfrm>
          <a:prstGeom prst="rect">
            <a:avLst/>
          </a:prstGeom>
          <a:noFill/>
        </p:spPr>
      </p:pic>
      <p:pic>
        <p:nvPicPr>
          <p:cNvPr id="3085" name="Picture 13" descr="JETPLA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653136"/>
            <a:ext cx="3138488" cy="1820862"/>
          </a:xfrm>
          <a:prstGeom prst="rect">
            <a:avLst/>
          </a:prstGeom>
          <a:noFill/>
        </p:spPr>
      </p:pic>
      <p:pic>
        <p:nvPicPr>
          <p:cNvPr id="3086" name="Picture 14" descr="SAILBOA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752600"/>
            <a:ext cx="2457450" cy="366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  <p:bldP spid="3075" grpId="0" autoUpdateAnimBg="0"/>
      <p:bldP spid="3078" grpId="0" animBg="1" autoUpdateAnimBg="0"/>
      <p:bldP spid="308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Машиностроение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30972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5367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773238"/>
            <a:ext cx="28797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робо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628775"/>
            <a:ext cx="221297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Бомбардировщик «Ту-22М»"/>
          <p:cNvPicPr>
            <a:picLocks noChangeAspect="1" noChangeArrowheads="1"/>
          </p:cNvPicPr>
          <p:nvPr/>
        </p:nvPicPr>
        <p:blipFill>
          <a:blip r:embed="rId4" cstate="print"/>
          <a:srcRect l="12686" t="8458" r="11148" b="6903"/>
          <a:stretch>
            <a:fillRect/>
          </a:stretch>
        </p:blipFill>
        <p:spPr bwMode="auto">
          <a:xfrm>
            <a:off x="395288" y="1557338"/>
            <a:ext cx="22336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3500438"/>
            <a:ext cx="8572560" cy="3071834"/>
          </a:xfrm>
          <a:prstGeom prst="rect">
            <a:avLst/>
          </a:prstGeom>
          <a:noFill/>
          <a:ln w="22225">
            <a:noFill/>
          </a:ln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kern="10" dirty="0">
                <a:ln w="900" cmpd="sng">
                  <a:solidFill>
                    <a:schemeClr val="accent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- </a:t>
            </a:r>
            <a:r>
              <a:rPr lang="ru-RU" sz="5400" b="1" kern="10" dirty="0">
                <a:ln w="19050" cmpd="sng">
                  <a:solidFill>
                    <a:schemeClr val="accent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совокупность</a:t>
            </a:r>
            <a:r>
              <a:rPr lang="ru-RU" sz="5400" b="1" kern="10" dirty="0">
                <a:ln w="900" cmpd="sng">
                  <a:solidFill>
                    <a:schemeClr val="accent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    отраслей    промышленности, </a:t>
            </a:r>
          </a:p>
          <a:p>
            <a:pPr algn="ctr">
              <a:defRPr/>
            </a:pPr>
            <a:r>
              <a:rPr lang="ru-RU" sz="5400" b="1" kern="10" dirty="0">
                <a:ln w="900" cmpd="sng">
                  <a:solidFill>
                    <a:schemeClr val="accent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/>
              </a:rPr>
              <a:t>производящих    разнообразные    машины</a:t>
            </a:r>
            <a:endParaRPr lang="ru-RU" sz="5400" b="1" dirty="0">
              <a:ln w="900" cmpd="sng">
                <a:solidFill>
                  <a:schemeClr val="accent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56753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Главная задача машиностроения – обеспечить общество новыми, все более современными машинами.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l" eaLnBrk="1" hangingPunct="1">
              <a:defRPr/>
            </a:pPr>
            <a:r>
              <a:rPr lang="ru-RU" sz="4000" smtClean="0"/>
              <a:t>Роль и значение машиностроения.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На его долю приходится 36% предприятий, 29% работающих, 15% продукции промышленности России.</a:t>
            </a:r>
          </a:p>
          <a:p>
            <a:pPr eaLnBrk="1" hangingPunct="1">
              <a:defRPr/>
            </a:pPr>
            <a:r>
              <a:rPr lang="ru-RU" sz="2800" smtClean="0"/>
              <a:t>Продукция машиностроения применяется повсеместно: в промышленности, сельском хозяйстве, быту, на транспорте, в вооруженных силах.</a:t>
            </a:r>
          </a:p>
          <a:p>
            <a:pPr eaLnBrk="1" hangingPunct="1">
              <a:defRPr/>
            </a:pPr>
            <a:r>
              <a:rPr lang="ru-RU" sz="2800" smtClean="0"/>
              <a:t>Определяет темпы научно-технической революции.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Состав комплек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418261" y="476672"/>
            <a:ext cx="37257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Состав машиностроительного комплекса очень сложный, в него входит более 70 отраслей.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Докажите, что предприятия МСК связаны с другими межотраслевыми комплексами. Укажите, какой продукцией они обмениваются.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590" name="_s1048"/>
          <p:cNvSpPr>
            <a:spLocks noChangeArrowheads="1"/>
          </p:cNvSpPr>
          <p:nvPr/>
        </p:nvSpPr>
        <p:spPr bwMode="auto">
          <a:xfrm>
            <a:off x="2786063" y="3500438"/>
            <a:ext cx="2071687" cy="2071687"/>
          </a:xfrm>
          <a:prstGeom prst="ellipse">
            <a:avLst/>
          </a:prstGeom>
          <a:solidFill>
            <a:srgbClr val="1A0FFF">
              <a:alpha val="50195"/>
            </a:srgbClr>
          </a:solidFill>
          <a:ln w="9525">
            <a:solidFill>
              <a:srgbClr val="1A0FFF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4591" name="_s1059"/>
          <p:cNvSpPr>
            <a:spLocks noChangeArrowheads="1"/>
          </p:cNvSpPr>
          <p:nvPr/>
        </p:nvSpPr>
        <p:spPr bwMode="auto">
          <a:xfrm>
            <a:off x="4500563" y="2643188"/>
            <a:ext cx="2071687" cy="2071687"/>
          </a:xfrm>
          <a:prstGeom prst="ellipse">
            <a:avLst/>
          </a:prstGeom>
          <a:solidFill>
            <a:srgbClr val="00FF00">
              <a:alpha val="49803"/>
            </a:srgbClr>
          </a:solidFill>
          <a:ln w="9525">
            <a:solidFill>
              <a:srgbClr val="01BD0A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4592" name="_s1069"/>
          <p:cNvSpPr>
            <a:spLocks noChangeArrowheads="1"/>
          </p:cNvSpPr>
          <p:nvPr/>
        </p:nvSpPr>
        <p:spPr bwMode="auto">
          <a:xfrm>
            <a:off x="4071938" y="3571875"/>
            <a:ext cx="2071687" cy="2071688"/>
          </a:xfrm>
          <a:prstGeom prst="ellipse">
            <a:avLst/>
          </a:prstGeom>
          <a:solidFill>
            <a:srgbClr val="FFFF00">
              <a:alpha val="49803"/>
            </a:srgbClr>
          </a:solidFill>
          <a:ln w="9525">
            <a:solidFill>
              <a:srgbClr val="F1FD09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4593" name="_s1080"/>
          <p:cNvSpPr>
            <a:spLocks noChangeArrowheads="1"/>
          </p:cNvSpPr>
          <p:nvPr/>
        </p:nvSpPr>
        <p:spPr bwMode="auto">
          <a:xfrm>
            <a:off x="3500438" y="2071688"/>
            <a:ext cx="2071687" cy="2071687"/>
          </a:xfrm>
          <a:prstGeom prst="ellipse">
            <a:avLst/>
          </a:prstGeom>
          <a:solidFill>
            <a:srgbClr val="F60802">
              <a:alpha val="50195"/>
            </a:srgbClr>
          </a:solidFill>
          <a:ln w="9525">
            <a:solidFill>
              <a:srgbClr val="F60802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4594" name="_s1091"/>
          <p:cNvSpPr>
            <a:spLocks noChangeArrowheads="1"/>
          </p:cNvSpPr>
          <p:nvPr/>
        </p:nvSpPr>
        <p:spPr bwMode="auto">
          <a:xfrm>
            <a:off x="2428875" y="2643188"/>
            <a:ext cx="2071688" cy="2071687"/>
          </a:xfrm>
          <a:prstGeom prst="ellipse">
            <a:avLst/>
          </a:prstGeom>
          <a:solidFill>
            <a:srgbClr val="0399FF">
              <a:alpha val="50195"/>
            </a:srgbClr>
          </a:solidFill>
          <a:ln w="9525">
            <a:solidFill>
              <a:srgbClr val="4B595B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0438" y="1643063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Машиностроение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7188" y="2928938"/>
            <a:ext cx="2071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Топливно-энергетический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86563" y="3357563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Транспортный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85875" y="5643563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Металлургический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86313" y="5715000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Агропромышленный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1" grpId="0" animBg="1"/>
      <p:bldP spid="24592" grpId="0" animBg="1"/>
      <p:bldP spid="24593" grpId="0" animBg="1"/>
      <p:bldP spid="24594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17525" y="269875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Специализация -</a:t>
            </a:r>
            <a:endParaRPr lang="ru-RU" sz="2400"/>
          </a:p>
        </p:txBody>
      </p:sp>
      <p:sp>
        <p:nvSpPr>
          <p:cNvPr id="6147" name="Text Box 3" descr="Крупная сетка"/>
          <p:cNvSpPr txBox="1">
            <a:spLocks noChangeArrowheads="1"/>
          </p:cNvSpPr>
          <p:nvPr/>
        </p:nvSpPr>
        <p:spPr bwMode="auto">
          <a:xfrm>
            <a:off x="228600" y="228600"/>
            <a:ext cx="8704263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/>
              <a:t>                                    изготовление предприятием только </a:t>
            </a:r>
            <a:r>
              <a:rPr lang="ru-RU" sz="2400" dirty="0" err="1"/>
              <a:t>опре</a:t>
            </a:r>
            <a:r>
              <a:rPr lang="ru-RU" sz="2400" dirty="0"/>
              <a:t>-</a:t>
            </a:r>
          </a:p>
          <a:p>
            <a:r>
              <a:rPr lang="ru-RU" sz="2400" dirty="0"/>
              <a:t>деленного вида продукции или её частей.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55925" y="1260475"/>
            <a:ext cx="30861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СПЕЦИАЛИЗАЦИЯ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7388" y="1843088"/>
            <a:ext cx="2208212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ПОДЕТАЛЬНАЯ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527425" y="1843088"/>
            <a:ext cx="2035175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ПРЕДМЕТНАЯ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043613" y="1828800"/>
            <a:ext cx="2947987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ТЕХНОЛОГИЧЕСКАЯ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 rot="-5400000">
            <a:off x="-273050" y="2668588"/>
            <a:ext cx="10541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пример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93725" y="2376488"/>
            <a:ext cx="2400300" cy="71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Выпуск отдельных</a:t>
            </a:r>
          </a:p>
          <a:p>
            <a:r>
              <a:rPr lang="ru-RU"/>
              <a:t>деталей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108325" y="2362200"/>
            <a:ext cx="2876550" cy="71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Выпуск определенных</a:t>
            </a:r>
          </a:p>
          <a:p>
            <a:r>
              <a:rPr lang="ru-RU"/>
              <a:t>видов готовых изделий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172200" y="2362200"/>
            <a:ext cx="2819400" cy="71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Сборка продукции из отдельных деталей 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88925" y="3470275"/>
            <a:ext cx="828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     С понятием специализация связано ещё одно понятие - 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88925" y="3851275"/>
            <a:ext cx="274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Кооперирование -</a:t>
            </a:r>
            <a:r>
              <a:rPr lang="ru-RU" sz="2400"/>
              <a:t> 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36525" y="3851275"/>
            <a:ext cx="8808117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/>
              <a:t>                                      объединение </a:t>
            </a:r>
            <a:r>
              <a:rPr lang="ru-RU" sz="2400" dirty="0" smtClean="0"/>
              <a:t>специализированных</a:t>
            </a:r>
          </a:p>
          <a:p>
            <a:r>
              <a:rPr lang="ru-RU" sz="2400" dirty="0" smtClean="0"/>
              <a:t> предприятий </a:t>
            </a:r>
            <a:r>
              <a:rPr lang="ru-RU" sz="2400" dirty="0"/>
              <a:t>для выпуска готовой продукции (один завод </a:t>
            </a:r>
            <a:endParaRPr lang="ru-RU" sz="2400" dirty="0" smtClean="0"/>
          </a:p>
          <a:p>
            <a:r>
              <a:rPr lang="ru-RU" sz="2400" dirty="0" smtClean="0"/>
              <a:t>выпускает </a:t>
            </a:r>
            <a:r>
              <a:rPr lang="ru-RU" sz="2400" dirty="0"/>
              <a:t>двигатели, другой - шины и т.д., сборочный </a:t>
            </a:r>
            <a:r>
              <a:rPr lang="ru-RU" sz="2400" dirty="0" smtClean="0"/>
              <a:t>завод</a:t>
            </a:r>
          </a:p>
          <a:p>
            <a:r>
              <a:rPr lang="ru-RU" sz="2400" dirty="0" smtClean="0"/>
              <a:t> выпускает </a:t>
            </a:r>
            <a:r>
              <a:rPr lang="ru-RU" sz="2400" dirty="0"/>
              <a:t>готовый автомобиль).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3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75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325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45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nimBg="1" autoUpdateAnimBg="0"/>
      <p:bldP spid="6148" grpId="0" animBg="1" autoUpdateAnimBg="0"/>
      <p:bldP spid="6149" grpId="0" animBg="1" autoUpdateAnimBg="0"/>
      <p:bldP spid="6150" grpId="0" animBg="1" autoUpdateAnimBg="0"/>
      <p:bldP spid="6151" grpId="0" animBg="1" autoUpdateAnimBg="0"/>
      <p:bldP spid="6152" grpId="0" animBg="1" autoUpdateAnimBg="0"/>
      <p:bldP spid="6153" grpId="0" animBg="1" autoUpdateAnimBg="0"/>
      <p:bldP spid="6154" grpId="0" animBg="1" autoUpdateAnimBg="0"/>
      <p:bldP spid="6155" grpId="0" animBg="1" autoUpdateAnimBg="0"/>
      <p:bldP spid="6156" grpId="0" autoUpdateAnimBg="0"/>
      <p:bldP spid="6157" grpId="0" autoUpdateAnimBg="0"/>
      <p:bldP spid="6158" grpId="0" animBg="1" autoUpdateAnimBg="0"/>
    </p:bldLst>
  </p:timing>
</p:sld>
</file>

<file path=ppt/theme/theme1.xml><?xml version="1.0" encoding="utf-8"?>
<a:theme xmlns:a="http://schemas.openxmlformats.org/drawingml/2006/main" name="Круги">
  <a:themeElements>
    <a:clrScheme name="Круги 4">
      <a:dk1>
        <a:srgbClr val="9B69FF"/>
      </a:dk1>
      <a:lt1>
        <a:srgbClr val="FFFFFF"/>
      </a:lt1>
      <a:dk2>
        <a:srgbClr val="666699"/>
      </a:dk2>
      <a:lt2>
        <a:srgbClr val="D9D9FF"/>
      </a:lt2>
      <a:accent1>
        <a:srgbClr val="66CCFF"/>
      </a:accent1>
      <a:accent2>
        <a:srgbClr val="9966FF"/>
      </a:accent2>
      <a:accent3>
        <a:srgbClr val="B8B8CA"/>
      </a:accent3>
      <a:accent4>
        <a:srgbClr val="DADADA"/>
      </a:accent4>
      <a:accent5>
        <a:srgbClr val="B8E2FF"/>
      </a:accent5>
      <a:accent6>
        <a:srgbClr val="8A5CE7"/>
      </a:accent6>
      <a:hlink>
        <a:srgbClr val="0099CC"/>
      </a:hlink>
      <a:folHlink>
        <a:srgbClr val="003399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273</TotalTime>
  <Words>337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Круги</vt:lpstr>
      <vt:lpstr>Машиностроительный комплекс</vt:lpstr>
      <vt:lpstr>Слайд 2</vt:lpstr>
      <vt:lpstr>Слайд 3</vt:lpstr>
      <vt:lpstr>Машиностроение</vt:lpstr>
      <vt:lpstr>Главная задача машиностроения – обеспечить общество новыми, все более современными машинами.</vt:lpstr>
      <vt:lpstr>Роль и значение машиностроения.</vt:lpstr>
      <vt:lpstr>Слайд 7</vt:lpstr>
      <vt:lpstr>Докажите, что предприятия МСК связаны с другими межотраслевыми комплексами. Укажите, какой продукцией они обмениваются. </vt:lpstr>
      <vt:lpstr>Слайд 9</vt:lpstr>
      <vt:lpstr>Слайд 10</vt:lpstr>
      <vt:lpstr>Слайд 11</vt:lpstr>
      <vt:lpstr>Слайд 12</vt:lpstr>
    </vt:vector>
  </TitlesOfParts>
  <Company>квартира17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Машиностроительный комплекс</dc:title>
  <dc:creator>Денис Сергеевич</dc:creator>
  <cp:lastModifiedBy>Оля</cp:lastModifiedBy>
  <cp:revision>60</cp:revision>
  <dcterms:created xsi:type="dcterms:W3CDTF">2007-10-30T22:35:14Z</dcterms:created>
  <dcterms:modified xsi:type="dcterms:W3CDTF">2018-11-25T16:30:50Z</dcterms:modified>
</cp:coreProperties>
</file>